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0"/>
  </p:notesMasterIdLst>
  <p:sldIdLst>
    <p:sldId id="256" r:id="rId2"/>
    <p:sldId id="272" r:id="rId3"/>
    <p:sldId id="258" r:id="rId4"/>
    <p:sldId id="285" r:id="rId5"/>
    <p:sldId id="269" r:id="rId6"/>
    <p:sldId id="259" r:id="rId7"/>
    <p:sldId id="262" r:id="rId8"/>
    <p:sldId id="287" r:id="rId9"/>
    <p:sldId id="288" r:id="rId10"/>
    <p:sldId id="286" r:id="rId11"/>
    <p:sldId id="260" r:id="rId12"/>
    <p:sldId id="263" r:id="rId13"/>
    <p:sldId id="264" r:id="rId14"/>
    <p:sldId id="265" r:id="rId15"/>
    <p:sldId id="266" r:id="rId16"/>
    <p:sldId id="267" r:id="rId17"/>
    <p:sldId id="293" r:id="rId18"/>
    <p:sldId id="294" r:id="rId19"/>
    <p:sldId id="270" r:id="rId20"/>
    <p:sldId id="273" r:id="rId21"/>
    <p:sldId id="274" r:id="rId22"/>
    <p:sldId id="275" r:id="rId23"/>
    <p:sldId id="276" r:id="rId24"/>
    <p:sldId id="277" r:id="rId25"/>
    <p:sldId id="278" r:id="rId26"/>
    <p:sldId id="279" r:id="rId27"/>
    <p:sldId id="280" r:id="rId28"/>
    <p:sldId id="295" r:id="rId29"/>
    <p:sldId id="296" r:id="rId30"/>
    <p:sldId id="297" r:id="rId31"/>
    <p:sldId id="289" r:id="rId32"/>
    <p:sldId id="290" r:id="rId33"/>
    <p:sldId id="292" r:id="rId34"/>
    <p:sldId id="291" r:id="rId35"/>
    <p:sldId id="281" r:id="rId36"/>
    <p:sldId id="282" r:id="rId37"/>
    <p:sldId id="284" r:id="rId38"/>
    <p:sldId id="283" r:id="rId39"/>
  </p:sldIdLst>
  <p:sldSz cx="12192000" cy="6858000"/>
  <p:notesSz cx="6858000" cy="9144000"/>
  <p:defaultTextStyle>
    <a:defPPr>
      <a:defRPr lang="hu-H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873" autoAdjust="0"/>
    <p:restoredTop sz="90547" autoAdjust="0"/>
  </p:normalViewPr>
  <p:slideViewPr>
    <p:cSldViewPr snapToGrid="0">
      <p:cViewPr varScale="1">
        <p:scale>
          <a:sx n="63" d="100"/>
          <a:sy n="63" d="100"/>
        </p:scale>
        <p:origin x="888"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Élőfej hely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hu-HU"/>
          </a:p>
        </p:txBody>
      </p:sp>
      <p:sp>
        <p:nvSpPr>
          <p:cNvPr id="3" name="Dátum hely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D3D37D4-9C9F-4041-B555-73D2DBC35CFF}" type="datetimeFigureOut">
              <a:rPr lang="hu-HU" smtClean="0"/>
              <a:t>2023. 11. 19.</a:t>
            </a:fld>
            <a:endParaRPr lang="hu-HU"/>
          </a:p>
        </p:txBody>
      </p:sp>
      <p:sp>
        <p:nvSpPr>
          <p:cNvPr id="4" name="Diakép hely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hu-HU"/>
          </a:p>
        </p:txBody>
      </p:sp>
      <p:sp>
        <p:nvSpPr>
          <p:cNvPr id="5" name="Jegyzetek hely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6" name="Élőláb hely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hu-HU"/>
          </a:p>
        </p:txBody>
      </p:sp>
      <p:sp>
        <p:nvSpPr>
          <p:cNvPr id="7" name="Dia számának hely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5495282-9C2C-4D3D-AA14-4FF4E8FB3ADC}" type="slidenum">
              <a:rPr lang="hu-HU" smtClean="0"/>
              <a:t>‹#›</a:t>
            </a:fld>
            <a:endParaRPr lang="hu-HU"/>
          </a:p>
        </p:txBody>
      </p:sp>
    </p:spTree>
    <p:extLst>
      <p:ext uri="{BB962C8B-B14F-4D97-AF65-F5344CB8AC3E}">
        <p14:creationId xmlns:p14="http://schemas.microsoft.com/office/powerpoint/2010/main" val="10292693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fld id="{55495282-9C2C-4D3D-AA14-4FF4E8FB3ADC}" type="slidenum">
              <a:rPr lang="hu-HU" smtClean="0"/>
              <a:t>1</a:t>
            </a:fld>
            <a:endParaRPr lang="hu-HU"/>
          </a:p>
        </p:txBody>
      </p:sp>
    </p:spTree>
    <p:extLst>
      <p:ext uri="{BB962C8B-B14F-4D97-AF65-F5344CB8AC3E}">
        <p14:creationId xmlns:p14="http://schemas.microsoft.com/office/powerpoint/2010/main" val="23937073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5"/>
          </p:nvPr>
        </p:nvSpPr>
        <p:spPr/>
        <p:txBody>
          <a:bodyPr/>
          <a:lstStyle/>
          <a:p>
            <a:fld id="{55495282-9C2C-4D3D-AA14-4FF4E8FB3ADC}" type="slidenum">
              <a:rPr lang="hu-HU" smtClean="0"/>
              <a:t>32</a:t>
            </a:fld>
            <a:endParaRPr lang="hu-HU"/>
          </a:p>
        </p:txBody>
      </p:sp>
    </p:spTree>
    <p:extLst>
      <p:ext uri="{BB962C8B-B14F-4D97-AF65-F5344CB8AC3E}">
        <p14:creationId xmlns:p14="http://schemas.microsoft.com/office/powerpoint/2010/main" val="2397669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5"/>
          </p:nvPr>
        </p:nvSpPr>
        <p:spPr/>
        <p:txBody>
          <a:bodyPr/>
          <a:lstStyle/>
          <a:p>
            <a:fld id="{55495282-9C2C-4D3D-AA14-4FF4E8FB3ADC}" type="slidenum">
              <a:rPr lang="hu-HU" smtClean="0"/>
              <a:t>33</a:t>
            </a:fld>
            <a:endParaRPr lang="hu-HU"/>
          </a:p>
        </p:txBody>
      </p:sp>
    </p:spTree>
    <p:extLst>
      <p:ext uri="{BB962C8B-B14F-4D97-AF65-F5344CB8AC3E}">
        <p14:creationId xmlns:p14="http://schemas.microsoft.com/office/powerpoint/2010/main" val="1607619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5"/>
          </p:nvPr>
        </p:nvSpPr>
        <p:spPr/>
        <p:txBody>
          <a:bodyPr/>
          <a:lstStyle/>
          <a:p>
            <a:fld id="{55495282-9C2C-4D3D-AA14-4FF4E8FB3ADC}" type="slidenum">
              <a:rPr lang="hu-HU" smtClean="0"/>
              <a:t>34</a:t>
            </a:fld>
            <a:endParaRPr lang="hu-HU"/>
          </a:p>
        </p:txBody>
      </p:sp>
    </p:spTree>
    <p:extLst>
      <p:ext uri="{BB962C8B-B14F-4D97-AF65-F5344CB8AC3E}">
        <p14:creationId xmlns:p14="http://schemas.microsoft.com/office/powerpoint/2010/main" val="35516566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fld id="{55495282-9C2C-4D3D-AA14-4FF4E8FB3ADC}" type="slidenum">
              <a:rPr lang="hu-HU" smtClean="0"/>
              <a:t>16</a:t>
            </a:fld>
            <a:endParaRPr lang="hu-HU"/>
          </a:p>
        </p:txBody>
      </p:sp>
    </p:spTree>
    <p:extLst>
      <p:ext uri="{BB962C8B-B14F-4D97-AF65-F5344CB8AC3E}">
        <p14:creationId xmlns:p14="http://schemas.microsoft.com/office/powerpoint/2010/main" val="10845948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fld id="{55495282-9C2C-4D3D-AA14-4FF4E8FB3ADC}" type="slidenum">
              <a:rPr lang="hu-HU" smtClean="0"/>
              <a:t>17</a:t>
            </a:fld>
            <a:endParaRPr lang="hu-HU"/>
          </a:p>
        </p:txBody>
      </p:sp>
    </p:spTree>
    <p:extLst>
      <p:ext uri="{BB962C8B-B14F-4D97-AF65-F5344CB8AC3E}">
        <p14:creationId xmlns:p14="http://schemas.microsoft.com/office/powerpoint/2010/main" val="38101442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fld id="{55495282-9C2C-4D3D-AA14-4FF4E8FB3ADC}" type="slidenum">
              <a:rPr lang="hu-HU" smtClean="0"/>
              <a:t>18</a:t>
            </a:fld>
            <a:endParaRPr lang="hu-HU"/>
          </a:p>
        </p:txBody>
      </p:sp>
    </p:spTree>
    <p:extLst>
      <p:ext uri="{BB962C8B-B14F-4D97-AF65-F5344CB8AC3E}">
        <p14:creationId xmlns:p14="http://schemas.microsoft.com/office/powerpoint/2010/main" val="39424672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fld id="{55495282-9C2C-4D3D-AA14-4FF4E8FB3ADC}" type="slidenum">
              <a:rPr lang="hu-HU" smtClean="0"/>
              <a:t>19</a:t>
            </a:fld>
            <a:endParaRPr lang="hu-HU"/>
          </a:p>
        </p:txBody>
      </p:sp>
    </p:spTree>
    <p:extLst>
      <p:ext uri="{BB962C8B-B14F-4D97-AF65-F5344CB8AC3E}">
        <p14:creationId xmlns:p14="http://schemas.microsoft.com/office/powerpoint/2010/main" val="25499315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5"/>
          </p:nvPr>
        </p:nvSpPr>
        <p:spPr/>
        <p:txBody>
          <a:bodyPr/>
          <a:lstStyle/>
          <a:p>
            <a:fld id="{55495282-9C2C-4D3D-AA14-4FF4E8FB3ADC}" type="slidenum">
              <a:rPr lang="hu-HU" smtClean="0"/>
              <a:t>27</a:t>
            </a:fld>
            <a:endParaRPr lang="hu-HU"/>
          </a:p>
        </p:txBody>
      </p:sp>
    </p:spTree>
    <p:extLst>
      <p:ext uri="{BB962C8B-B14F-4D97-AF65-F5344CB8AC3E}">
        <p14:creationId xmlns:p14="http://schemas.microsoft.com/office/powerpoint/2010/main" val="714534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5"/>
          </p:nvPr>
        </p:nvSpPr>
        <p:spPr/>
        <p:txBody>
          <a:bodyPr/>
          <a:lstStyle/>
          <a:p>
            <a:fld id="{55495282-9C2C-4D3D-AA14-4FF4E8FB3ADC}" type="slidenum">
              <a:rPr lang="hu-HU" smtClean="0"/>
              <a:t>28</a:t>
            </a:fld>
            <a:endParaRPr lang="hu-HU"/>
          </a:p>
        </p:txBody>
      </p:sp>
    </p:spTree>
    <p:extLst>
      <p:ext uri="{BB962C8B-B14F-4D97-AF65-F5344CB8AC3E}">
        <p14:creationId xmlns:p14="http://schemas.microsoft.com/office/powerpoint/2010/main" val="38696577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5"/>
          </p:nvPr>
        </p:nvSpPr>
        <p:spPr/>
        <p:txBody>
          <a:bodyPr/>
          <a:lstStyle/>
          <a:p>
            <a:fld id="{55495282-9C2C-4D3D-AA14-4FF4E8FB3ADC}" type="slidenum">
              <a:rPr lang="hu-HU" smtClean="0"/>
              <a:t>29</a:t>
            </a:fld>
            <a:endParaRPr lang="hu-HU"/>
          </a:p>
        </p:txBody>
      </p:sp>
    </p:spTree>
    <p:extLst>
      <p:ext uri="{BB962C8B-B14F-4D97-AF65-F5344CB8AC3E}">
        <p14:creationId xmlns:p14="http://schemas.microsoft.com/office/powerpoint/2010/main" val="6279046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5"/>
          </p:nvPr>
        </p:nvSpPr>
        <p:spPr/>
        <p:txBody>
          <a:bodyPr/>
          <a:lstStyle/>
          <a:p>
            <a:fld id="{55495282-9C2C-4D3D-AA14-4FF4E8FB3ADC}" type="slidenum">
              <a:rPr lang="hu-HU" smtClean="0"/>
              <a:t>30</a:t>
            </a:fld>
            <a:endParaRPr lang="hu-HU"/>
          </a:p>
        </p:txBody>
      </p:sp>
    </p:spTree>
    <p:extLst>
      <p:ext uri="{BB962C8B-B14F-4D97-AF65-F5344CB8AC3E}">
        <p14:creationId xmlns:p14="http://schemas.microsoft.com/office/powerpoint/2010/main" val="30310929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Címdia">
    <p:spTree>
      <p:nvGrpSpPr>
        <p:cNvPr id="1" name=""/>
        <p:cNvGrpSpPr/>
        <p:nvPr/>
      </p:nvGrpSpPr>
      <p:grpSpPr>
        <a:xfrm>
          <a:off x="0" y="0"/>
          <a:ext cx="0" cy="0"/>
          <a:chOff x="0" y="0"/>
          <a:chExt cx="0" cy="0"/>
        </a:xfrm>
      </p:grpSpPr>
      <p:sp>
        <p:nvSpPr>
          <p:cNvPr id="2" name="Cím 1"/>
          <p:cNvSpPr>
            <a:spLocks noGrp="1"/>
          </p:cNvSpPr>
          <p:nvPr>
            <p:ph type="ctrTitle"/>
          </p:nvPr>
        </p:nvSpPr>
        <p:spPr>
          <a:xfrm>
            <a:off x="1524000" y="1122363"/>
            <a:ext cx="9144000" cy="2387600"/>
          </a:xfrm>
        </p:spPr>
        <p:txBody>
          <a:bodyPr anchor="b"/>
          <a:lstStyle>
            <a:lvl1pPr algn="ctr">
              <a:defRPr sz="6000"/>
            </a:lvl1pPr>
          </a:lstStyle>
          <a:p>
            <a:r>
              <a:rPr lang="hu-HU"/>
              <a:t>Mintacím szerkesztése</a:t>
            </a:r>
          </a:p>
        </p:txBody>
      </p:sp>
      <p:sp>
        <p:nvSpPr>
          <p:cNvPr id="3" name="Alcím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hu-HU"/>
              <a:t>Kattintson ide az alcím mintájának szerkesztéséhez</a:t>
            </a:r>
          </a:p>
        </p:txBody>
      </p:sp>
      <p:sp>
        <p:nvSpPr>
          <p:cNvPr id="4" name="Dátum helye 3"/>
          <p:cNvSpPr>
            <a:spLocks noGrp="1"/>
          </p:cNvSpPr>
          <p:nvPr>
            <p:ph type="dt" sz="half" idx="10"/>
          </p:nvPr>
        </p:nvSpPr>
        <p:spPr/>
        <p:txBody>
          <a:bodyPr/>
          <a:lstStyle/>
          <a:p>
            <a:fld id="{397604E0-0D2C-4780-BF54-3C57F83D7B51}" type="datetimeFigureOut">
              <a:rPr lang="hu-HU" smtClean="0"/>
              <a:t>2023. 11. 19.</a:t>
            </a:fld>
            <a:endParaRPr lang="hu-HU"/>
          </a:p>
        </p:txBody>
      </p:sp>
      <p:sp>
        <p:nvSpPr>
          <p:cNvPr id="5" name="Élőláb helye 4"/>
          <p:cNvSpPr>
            <a:spLocks noGrp="1"/>
          </p:cNvSpPr>
          <p:nvPr>
            <p:ph type="ftr" sz="quarter" idx="11"/>
          </p:nvPr>
        </p:nvSpPr>
        <p:spPr/>
        <p:txBody>
          <a:bodyPr/>
          <a:lstStyle/>
          <a:p>
            <a:endParaRPr lang="hu-HU"/>
          </a:p>
        </p:txBody>
      </p:sp>
      <p:sp>
        <p:nvSpPr>
          <p:cNvPr id="6" name="Dia számának helye 5"/>
          <p:cNvSpPr>
            <a:spLocks noGrp="1"/>
          </p:cNvSpPr>
          <p:nvPr>
            <p:ph type="sldNum" sz="quarter" idx="12"/>
          </p:nvPr>
        </p:nvSpPr>
        <p:spPr/>
        <p:txBody>
          <a:bodyPr/>
          <a:lstStyle/>
          <a:p>
            <a:fld id="{A9440EC8-BCC1-4D89-A7F1-F400A29358DE}" type="slidenum">
              <a:rPr lang="hu-HU" smtClean="0"/>
              <a:t>‹#›</a:t>
            </a:fld>
            <a:endParaRPr lang="hu-HU"/>
          </a:p>
        </p:txBody>
      </p:sp>
    </p:spTree>
    <p:extLst>
      <p:ext uri="{BB962C8B-B14F-4D97-AF65-F5344CB8AC3E}">
        <p14:creationId xmlns:p14="http://schemas.microsoft.com/office/powerpoint/2010/main" val="35079899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Cím és függőleges szöveg">
    <p:spTree>
      <p:nvGrpSpPr>
        <p:cNvPr id="1" name=""/>
        <p:cNvGrpSpPr/>
        <p:nvPr/>
      </p:nvGrpSpPr>
      <p:grpSpPr>
        <a:xfrm>
          <a:off x="0" y="0"/>
          <a:ext cx="0" cy="0"/>
          <a:chOff x="0" y="0"/>
          <a:chExt cx="0" cy="0"/>
        </a:xfrm>
      </p:grpSpPr>
      <p:sp>
        <p:nvSpPr>
          <p:cNvPr id="2" name="Cím 1"/>
          <p:cNvSpPr>
            <a:spLocks noGrp="1"/>
          </p:cNvSpPr>
          <p:nvPr>
            <p:ph type="title"/>
          </p:nvPr>
        </p:nvSpPr>
        <p:spPr/>
        <p:txBody>
          <a:bodyPr/>
          <a:lstStyle/>
          <a:p>
            <a:r>
              <a:rPr lang="hu-HU"/>
              <a:t>Mintacím szerkesztése</a:t>
            </a:r>
          </a:p>
        </p:txBody>
      </p:sp>
      <p:sp>
        <p:nvSpPr>
          <p:cNvPr id="3" name="Függőleges szöveg helye 2"/>
          <p:cNvSpPr>
            <a:spLocks noGrp="1"/>
          </p:cNvSpPr>
          <p:nvPr>
            <p:ph type="body" orient="vert" idx="1"/>
          </p:nvPr>
        </p:nvSpPr>
        <p:spPr/>
        <p:txBody>
          <a:bodyPr vert="eaVert"/>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Dátum helye 3"/>
          <p:cNvSpPr>
            <a:spLocks noGrp="1"/>
          </p:cNvSpPr>
          <p:nvPr>
            <p:ph type="dt" sz="half" idx="10"/>
          </p:nvPr>
        </p:nvSpPr>
        <p:spPr/>
        <p:txBody>
          <a:bodyPr/>
          <a:lstStyle/>
          <a:p>
            <a:fld id="{397604E0-0D2C-4780-BF54-3C57F83D7B51}" type="datetimeFigureOut">
              <a:rPr lang="hu-HU" smtClean="0"/>
              <a:t>2023. 11. 19.</a:t>
            </a:fld>
            <a:endParaRPr lang="hu-HU"/>
          </a:p>
        </p:txBody>
      </p:sp>
      <p:sp>
        <p:nvSpPr>
          <p:cNvPr id="5" name="Élőláb helye 4"/>
          <p:cNvSpPr>
            <a:spLocks noGrp="1"/>
          </p:cNvSpPr>
          <p:nvPr>
            <p:ph type="ftr" sz="quarter" idx="11"/>
          </p:nvPr>
        </p:nvSpPr>
        <p:spPr/>
        <p:txBody>
          <a:bodyPr/>
          <a:lstStyle/>
          <a:p>
            <a:endParaRPr lang="hu-HU"/>
          </a:p>
        </p:txBody>
      </p:sp>
      <p:sp>
        <p:nvSpPr>
          <p:cNvPr id="6" name="Dia számának helye 5"/>
          <p:cNvSpPr>
            <a:spLocks noGrp="1"/>
          </p:cNvSpPr>
          <p:nvPr>
            <p:ph type="sldNum" sz="quarter" idx="12"/>
          </p:nvPr>
        </p:nvSpPr>
        <p:spPr/>
        <p:txBody>
          <a:bodyPr/>
          <a:lstStyle/>
          <a:p>
            <a:fld id="{A9440EC8-BCC1-4D89-A7F1-F400A29358DE}" type="slidenum">
              <a:rPr lang="hu-HU" smtClean="0"/>
              <a:t>‹#›</a:t>
            </a:fld>
            <a:endParaRPr lang="hu-HU"/>
          </a:p>
        </p:txBody>
      </p:sp>
    </p:spTree>
    <p:extLst>
      <p:ext uri="{BB962C8B-B14F-4D97-AF65-F5344CB8AC3E}">
        <p14:creationId xmlns:p14="http://schemas.microsoft.com/office/powerpoint/2010/main" val="13284743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Függőleges cím és szöveg">
    <p:spTree>
      <p:nvGrpSpPr>
        <p:cNvPr id="1" name=""/>
        <p:cNvGrpSpPr/>
        <p:nvPr/>
      </p:nvGrpSpPr>
      <p:grpSpPr>
        <a:xfrm>
          <a:off x="0" y="0"/>
          <a:ext cx="0" cy="0"/>
          <a:chOff x="0" y="0"/>
          <a:chExt cx="0" cy="0"/>
        </a:xfrm>
      </p:grpSpPr>
      <p:sp>
        <p:nvSpPr>
          <p:cNvPr id="2" name="Függőleges cím 1"/>
          <p:cNvSpPr>
            <a:spLocks noGrp="1"/>
          </p:cNvSpPr>
          <p:nvPr>
            <p:ph type="title" orient="vert"/>
          </p:nvPr>
        </p:nvSpPr>
        <p:spPr>
          <a:xfrm>
            <a:off x="8724900" y="365125"/>
            <a:ext cx="2628900" cy="5811838"/>
          </a:xfrm>
        </p:spPr>
        <p:txBody>
          <a:bodyPr vert="eaVert"/>
          <a:lstStyle/>
          <a:p>
            <a:r>
              <a:rPr lang="hu-HU"/>
              <a:t>Mintacím szerkesztése</a:t>
            </a:r>
          </a:p>
        </p:txBody>
      </p:sp>
      <p:sp>
        <p:nvSpPr>
          <p:cNvPr id="3" name="Függőleges szöveg helye 2"/>
          <p:cNvSpPr>
            <a:spLocks noGrp="1"/>
          </p:cNvSpPr>
          <p:nvPr>
            <p:ph type="body" orient="vert" idx="1"/>
          </p:nvPr>
        </p:nvSpPr>
        <p:spPr>
          <a:xfrm>
            <a:off x="838200" y="365125"/>
            <a:ext cx="7734300" cy="5811838"/>
          </a:xfrm>
        </p:spPr>
        <p:txBody>
          <a:bodyPr vert="eaVert"/>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Dátum helye 3"/>
          <p:cNvSpPr>
            <a:spLocks noGrp="1"/>
          </p:cNvSpPr>
          <p:nvPr>
            <p:ph type="dt" sz="half" idx="10"/>
          </p:nvPr>
        </p:nvSpPr>
        <p:spPr/>
        <p:txBody>
          <a:bodyPr/>
          <a:lstStyle/>
          <a:p>
            <a:fld id="{397604E0-0D2C-4780-BF54-3C57F83D7B51}" type="datetimeFigureOut">
              <a:rPr lang="hu-HU" smtClean="0"/>
              <a:t>2023. 11. 19.</a:t>
            </a:fld>
            <a:endParaRPr lang="hu-HU"/>
          </a:p>
        </p:txBody>
      </p:sp>
      <p:sp>
        <p:nvSpPr>
          <p:cNvPr id="5" name="Élőláb helye 4"/>
          <p:cNvSpPr>
            <a:spLocks noGrp="1"/>
          </p:cNvSpPr>
          <p:nvPr>
            <p:ph type="ftr" sz="quarter" idx="11"/>
          </p:nvPr>
        </p:nvSpPr>
        <p:spPr/>
        <p:txBody>
          <a:bodyPr/>
          <a:lstStyle/>
          <a:p>
            <a:endParaRPr lang="hu-HU"/>
          </a:p>
        </p:txBody>
      </p:sp>
      <p:sp>
        <p:nvSpPr>
          <p:cNvPr id="6" name="Dia számának helye 5"/>
          <p:cNvSpPr>
            <a:spLocks noGrp="1"/>
          </p:cNvSpPr>
          <p:nvPr>
            <p:ph type="sldNum" sz="quarter" idx="12"/>
          </p:nvPr>
        </p:nvSpPr>
        <p:spPr/>
        <p:txBody>
          <a:bodyPr/>
          <a:lstStyle/>
          <a:p>
            <a:fld id="{A9440EC8-BCC1-4D89-A7F1-F400A29358DE}" type="slidenum">
              <a:rPr lang="hu-HU" smtClean="0"/>
              <a:t>‹#›</a:t>
            </a:fld>
            <a:endParaRPr lang="hu-HU"/>
          </a:p>
        </p:txBody>
      </p:sp>
    </p:spTree>
    <p:extLst>
      <p:ext uri="{BB962C8B-B14F-4D97-AF65-F5344CB8AC3E}">
        <p14:creationId xmlns:p14="http://schemas.microsoft.com/office/powerpoint/2010/main" val="7359877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Cím és tartalom">
    <p:spTree>
      <p:nvGrpSpPr>
        <p:cNvPr id="1" name=""/>
        <p:cNvGrpSpPr/>
        <p:nvPr/>
      </p:nvGrpSpPr>
      <p:grpSpPr>
        <a:xfrm>
          <a:off x="0" y="0"/>
          <a:ext cx="0" cy="0"/>
          <a:chOff x="0" y="0"/>
          <a:chExt cx="0" cy="0"/>
        </a:xfrm>
      </p:grpSpPr>
      <p:sp>
        <p:nvSpPr>
          <p:cNvPr id="2" name="Cím 1"/>
          <p:cNvSpPr>
            <a:spLocks noGrp="1"/>
          </p:cNvSpPr>
          <p:nvPr>
            <p:ph type="title"/>
          </p:nvPr>
        </p:nvSpPr>
        <p:spPr/>
        <p:txBody>
          <a:bodyPr/>
          <a:lstStyle/>
          <a:p>
            <a:r>
              <a:rPr lang="hu-HU"/>
              <a:t>Mintacím szerkesztése</a:t>
            </a:r>
          </a:p>
        </p:txBody>
      </p:sp>
      <p:sp>
        <p:nvSpPr>
          <p:cNvPr id="3" name="Tartalom helye 2"/>
          <p:cNvSpPr>
            <a:spLocks noGrp="1"/>
          </p:cNvSpPr>
          <p:nvPr>
            <p:ph idx="1"/>
          </p:nvPr>
        </p:nvSpPr>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Dátum helye 3"/>
          <p:cNvSpPr>
            <a:spLocks noGrp="1"/>
          </p:cNvSpPr>
          <p:nvPr>
            <p:ph type="dt" sz="half" idx="10"/>
          </p:nvPr>
        </p:nvSpPr>
        <p:spPr/>
        <p:txBody>
          <a:bodyPr/>
          <a:lstStyle/>
          <a:p>
            <a:fld id="{397604E0-0D2C-4780-BF54-3C57F83D7B51}" type="datetimeFigureOut">
              <a:rPr lang="hu-HU" smtClean="0"/>
              <a:t>2023. 11. 19.</a:t>
            </a:fld>
            <a:endParaRPr lang="hu-HU"/>
          </a:p>
        </p:txBody>
      </p:sp>
      <p:sp>
        <p:nvSpPr>
          <p:cNvPr id="5" name="Élőláb helye 4"/>
          <p:cNvSpPr>
            <a:spLocks noGrp="1"/>
          </p:cNvSpPr>
          <p:nvPr>
            <p:ph type="ftr" sz="quarter" idx="11"/>
          </p:nvPr>
        </p:nvSpPr>
        <p:spPr/>
        <p:txBody>
          <a:bodyPr/>
          <a:lstStyle/>
          <a:p>
            <a:endParaRPr lang="hu-HU"/>
          </a:p>
        </p:txBody>
      </p:sp>
      <p:sp>
        <p:nvSpPr>
          <p:cNvPr id="6" name="Dia számának helye 5"/>
          <p:cNvSpPr>
            <a:spLocks noGrp="1"/>
          </p:cNvSpPr>
          <p:nvPr>
            <p:ph type="sldNum" sz="quarter" idx="12"/>
          </p:nvPr>
        </p:nvSpPr>
        <p:spPr/>
        <p:txBody>
          <a:bodyPr/>
          <a:lstStyle/>
          <a:p>
            <a:fld id="{A9440EC8-BCC1-4D89-A7F1-F400A29358DE}" type="slidenum">
              <a:rPr lang="hu-HU" smtClean="0"/>
              <a:t>‹#›</a:t>
            </a:fld>
            <a:endParaRPr lang="hu-HU"/>
          </a:p>
        </p:txBody>
      </p:sp>
    </p:spTree>
    <p:extLst>
      <p:ext uri="{BB962C8B-B14F-4D97-AF65-F5344CB8AC3E}">
        <p14:creationId xmlns:p14="http://schemas.microsoft.com/office/powerpoint/2010/main" val="14725562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zakaszfejléc">
    <p:spTree>
      <p:nvGrpSpPr>
        <p:cNvPr id="1" name=""/>
        <p:cNvGrpSpPr/>
        <p:nvPr/>
      </p:nvGrpSpPr>
      <p:grpSpPr>
        <a:xfrm>
          <a:off x="0" y="0"/>
          <a:ext cx="0" cy="0"/>
          <a:chOff x="0" y="0"/>
          <a:chExt cx="0" cy="0"/>
        </a:xfrm>
      </p:grpSpPr>
      <p:sp>
        <p:nvSpPr>
          <p:cNvPr id="2" name="Cím 1"/>
          <p:cNvSpPr>
            <a:spLocks noGrp="1"/>
          </p:cNvSpPr>
          <p:nvPr>
            <p:ph type="title"/>
          </p:nvPr>
        </p:nvSpPr>
        <p:spPr>
          <a:xfrm>
            <a:off x="831850" y="1709738"/>
            <a:ext cx="10515600" cy="2852737"/>
          </a:xfrm>
        </p:spPr>
        <p:txBody>
          <a:bodyPr anchor="b"/>
          <a:lstStyle>
            <a:lvl1pPr>
              <a:defRPr sz="6000"/>
            </a:lvl1pPr>
          </a:lstStyle>
          <a:p>
            <a:r>
              <a:rPr lang="hu-HU"/>
              <a:t>Mintacím szerkesztése</a:t>
            </a:r>
          </a:p>
        </p:txBody>
      </p:sp>
      <p:sp>
        <p:nvSpPr>
          <p:cNvPr id="3" name="Szöveg helye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hu-HU"/>
              <a:t>Mintaszöveg szerkesztése</a:t>
            </a:r>
          </a:p>
        </p:txBody>
      </p:sp>
      <p:sp>
        <p:nvSpPr>
          <p:cNvPr id="4" name="Dátum helye 3"/>
          <p:cNvSpPr>
            <a:spLocks noGrp="1"/>
          </p:cNvSpPr>
          <p:nvPr>
            <p:ph type="dt" sz="half" idx="10"/>
          </p:nvPr>
        </p:nvSpPr>
        <p:spPr/>
        <p:txBody>
          <a:bodyPr/>
          <a:lstStyle/>
          <a:p>
            <a:fld id="{397604E0-0D2C-4780-BF54-3C57F83D7B51}" type="datetimeFigureOut">
              <a:rPr lang="hu-HU" smtClean="0"/>
              <a:t>2023. 11. 19.</a:t>
            </a:fld>
            <a:endParaRPr lang="hu-HU"/>
          </a:p>
        </p:txBody>
      </p:sp>
      <p:sp>
        <p:nvSpPr>
          <p:cNvPr id="5" name="Élőláb helye 4"/>
          <p:cNvSpPr>
            <a:spLocks noGrp="1"/>
          </p:cNvSpPr>
          <p:nvPr>
            <p:ph type="ftr" sz="quarter" idx="11"/>
          </p:nvPr>
        </p:nvSpPr>
        <p:spPr/>
        <p:txBody>
          <a:bodyPr/>
          <a:lstStyle/>
          <a:p>
            <a:endParaRPr lang="hu-HU"/>
          </a:p>
        </p:txBody>
      </p:sp>
      <p:sp>
        <p:nvSpPr>
          <p:cNvPr id="6" name="Dia számának helye 5"/>
          <p:cNvSpPr>
            <a:spLocks noGrp="1"/>
          </p:cNvSpPr>
          <p:nvPr>
            <p:ph type="sldNum" sz="quarter" idx="12"/>
          </p:nvPr>
        </p:nvSpPr>
        <p:spPr/>
        <p:txBody>
          <a:bodyPr/>
          <a:lstStyle/>
          <a:p>
            <a:fld id="{A9440EC8-BCC1-4D89-A7F1-F400A29358DE}" type="slidenum">
              <a:rPr lang="hu-HU" smtClean="0"/>
              <a:t>‹#›</a:t>
            </a:fld>
            <a:endParaRPr lang="hu-HU"/>
          </a:p>
        </p:txBody>
      </p:sp>
    </p:spTree>
    <p:extLst>
      <p:ext uri="{BB962C8B-B14F-4D97-AF65-F5344CB8AC3E}">
        <p14:creationId xmlns:p14="http://schemas.microsoft.com/office/powerpoint/2010/main" val="1717673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tartalomrész">
    <p:spTree>
      <p:nvGrpSpPr>
        <p:cNvPr id="1" name=""/>
        <p:cNvGrpSpPr/>
        <p:nvPr/>
      </p:nvGrpSpPr>
      <p:grpSpPr>
        <a:xfrm>
          <a:off x="0" y="0"/>
          <a:ext cx="0" cy="0"/>
          <a:chOff x="0" y="0"/>
          <a:chExt cx="0" cy="0"/>
        </a:xfrm>
      </p:grpSpPr>
      <p:sp>
        <p:nvSpPr>
          <p:cNvPr id="2" name="Cím 1"/>
          <p:cNvSpPr>
            <a:spLocks noGrp="1"/>
          </p:cNvSpPr>
          <p:nvPr>
            <p:ph type="title"/>
          </p:nvPr>
        </p:nvSpPr>
        <p:spPr/>
        <p:txBody>
          <a:bodyPr/>
          <a:lstStyle/>
          <a:p>
            <a:r>
              <a:rPr lang="hu-HU"/>
              <a:t>Mintacím szerkesztése</a:t>
            </a:r>
          </a:p>
        </p:txBody>
      </p:sp>
      <p:sp>
        <p:nvSpPr>
          <p:cNvPr id="3" name="Tartalom helye 2"/>
          <p:cNvSpPr>
            <a:spLocks noGrp="1"/>
          </p:cNvSpPr>
          <p:nvPr>
            <p:ph sz="half" idx="1"/>
          </p:nvPr>
        </p:nvSpPr>
        <p:spPr>
          <a:xfrm>
            <a:off x="838200" y="1825625"/>
            <a:ext cx="5181600" cy="4351338"/>
          </a:xfrm>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Tartalom helye 3"/>
          <p:cNvSpPr>
            <a:spLocks noGrp="1"/>
          </p:cNvSpPr>
          <p:nvPr>
            <p:ph sz="half" idx="2"/>
          </p:nvPr>
        </p:nvSpPr>
        <p:spPr>
          <a:xfrm>
            <a:off x="6172200" y="1825625"/>
            <a:ext cx="5181600" cy="4351338"/>
          </a:xfrm>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5" name="Dátum helye 4"/>
          <p:cNvSpPr>
            <a:spLocks noGrp="1"/>
          </p:cNvSpPr>
          <p:nvPr>
            <p:ph type="dt" sz="half" idx="10"/>
          </p:nvPr>
        </p:nvSpPr>
        <p:spPr/>
        <p:txBody>
          <a:bodyPr/>
          <a:lstStyle/>
          <a:p>
            <a:fld id="{397604E0-0D2C-4780-BF54-3C57F83D7B51}" type="datetimeFigureOut">
              <a:rPr lang="hu-HU" smtClean="0"/>
              <a:t>2023. 11. 19.</a:t>
            </a:fld>
            <a:endParaRPr lang="hu-HU"/>
          </a:p>
        </p:txBody>
      </p:sp>
      <p:sp>
        <p:nvSpPr>
          <p:cNvPr id="6" name="Élőláb helye 5"/>
          <p:cNvSpPr>
            <a:spLocks noGrp="1"/>
          </p:cNvSpPr>
          <p:nvPr>
            <p:ph type="ftr" sz="quarter" idx="11"/>
          </p:nvPr>
        </p:nvSpPr>
        <p:spPr/>
        <p:txBody>
          <a:bodyPr/>
          <a:lstStyle/>
          <a:p>
            <a:endParaRPr lang="hu-HU"/>
          </a:p>
        </p:txBody>
      </p:sp>
      <p:sp>
        <p:nvSpPr>
          <p:cNvPr id="7" name="Dia számának helye 6"/>
          <p:cNvSpPr>
            <a:spLocks noGrp="1"/>
          </p:cNvSpPr>
          <p:nvPr>
            <p:ph type="sldNum" sz="quarter" idx="12"/>
          </p:nvPr>
        </p:nvSpPr>
        <p:spPr/>
        <p:txBody>
          <a:bodyPr/>
          <a:lstStyle/>
          <a:p>
            <a:fld id="{A9440EC8-BCC1-4D89-A7F1-F400A29358DE}" type="slidenum">
              <a:rPr lang="hu-HU" smtClean="0"/>
              <a:t>‹#›</a:t>
            </a:fld>
            <a:endParaRPr lang="hu-HU"/>
          </a:p>
        </p:txBody>
      </p:sp>
    </p:spTree>
    <p:extLst>
      <p:ext uri="{BB962C8B-B14F-4D97-AF65-F5344CB8AC3E}">
        <p14:creationId xmlns:p14="http://schemas.microsoft.com/office/powerpoint/2010/main" val="27888986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Összehasonlítás">
    <p:spTree>
      <p:nvGrpSpPr>
        <p:cNvPr id="1" name=""/>
        <p:cNvGrpSpPr/>
        <p:nvPr/>
      </p:nvGrpSpPr>
      <p:grpSpPr>
        <a:xfrm>
          <a:off x="0" y="0"/>
          <a:ext cx="0" cy="0"/>
          <a:chOff x="0" y="0"/>
          <a:chExt cx="0" cy="0"/>
        </a:xfrm>
      </p:grpSpPr>
      <p:sp>
        <p:nvSpPr>
          <p:cNvPr id="2" name="Cím 1"/>
          <p:cNvSpPr>
            <a:spLocks noGrp="1"/>
          </p:cNvSpPr>
          <p:nvPr>
            <p:ph type="title"/>
          </p:nvPr>
        </p:nvSpPr>
        <p:spPr>
          <a:xfrm>
            <a:off x="839788" y="365125"/>
            <a:ext cx="10515600" cy="1325563"/>
          </a:xfrm>
        </p:spPr>
        <p:txBody>
          <a:bodyPr/>
          <a:lstStyle/>
          <a:p>
            <a:r>
              <a:rPr lang="hu-HU"/>
              <a:t>Mintacím szerkesztése</a:t>
            </a:r>
          </a:p>
        </p:txBody>
      </p:sp>
      <p:sp>
        <p:nvSpPr>
          <p:cNvPr id="3" name="Szöveg helye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u-HU"/>
              <a:t>Mintaszöveg szerkesztése</a:t>
            </a:r>
          </a:p>
        </p:txBody>
      </p:sp>
      <p:sp>
        <p:nvSpPr>
          <p:cNvPr id="4" name="Tartalom helye 3"/>
          <p:cNvSpPr>
            <a:spLocks noGrp="1"/>
          </p:cNvSpPr>
          <p:nvPr>
            <p:ph sz="half" idx="2"/>
          </p:nvPr>
        </p:nvSpPr>
        <p:spPr>
          <a:xfrm>
            <a:off x="839788" y="2505075"/>
            <a:ext cx="5157787" cy="3684588"/>
          </a:xfrm>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5" name="Szöveg helye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u-HU"/>
              <a:t>Mintaszöveg szerkesztése</a:t>
            </a:r>
          </a:p>
        </p:txBody>
      </p:sp>
      <p:sp>
        <p:nvSpPr>
          <p:cNvPr id="6" name="Tartalom helye 5"/>
          <p:cNvSpPr>
            <a:spLocks noGrp="1"/>
          </p:cNvSpPr>
          <p:nvPr>
            <p:ph sz="quarter" idx="4"/>
          </p:nvPr>
        </p:nvSpPr>
        <p:spPr>
          <a:xfrm>
            <a:off x="6172200" y="2505075"/>
            <a:ext cx="5183188" cy="3684588"/>
          </a:xfrm>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7" name="Dátum helye 6"/>
          <p:cNvSpPr>
            <a:spLocks noGrp="1"/>
          </p:cNvSpPr>
          <p:nvPr>
            <p:ph type="dt" sz="half" idx="10"/>
          </p:nvPr>
        </p:nvSpPr>
        <p:spPr/>
        <p:txBody>
          <a:bodyPr/>
          <a:lstStyle/>
          <a:p>
            <a:fld id="{397604E0-0D2C-4780-BF54-3C57F83D7B51}" type="datetimeFigureOut">
              <a:rPr lang="hu-HU" smtClean="0"/>
              <a:t>2023. 11. 19.</a:t>
            </a:fld>
            <a:endParaRPr lang="hu-HU"/>
          </a:p>
        </p:txBody>
      </p:sp>
      <p:sp>
        <p:nvSpPr>
          <p:cNvPr id="8" name="Élőláb helye 7"/>
          <p:cNvSpPr>
            <a:spLocks noGrp="1"/>
          </p:cNvSpPr>
          <p:nvPr>
            <p:ph type="ftr" sz="quarter" idx="11"/>
          </p:nvPr>
        </p:nvSpPr>
        <p:spPr/>
        <p:txBody>
          <a:bodyPr/>
          <a:lstStyle/>
          <a:p>
            <a:endParaRPr lang="hu-HU"/>
          </a:p>
        </p:txBody>
      </p:sp>
      <p:sp>
        <p:nvSpPr>
          <p:cNvPr id="9" name="Dia számának helye 8"/>
          <p:cNvSpPr>
            <a:spLocks noGrp="1"/>
          </p:cNvSpPr>
          <p:nvPr>
            <p:ph type="sldNum" sz="quarter" idx="12"/>
          </p:nvPr>
        </p:nvSpPr>
        <p:spPr/>
        <p:txBody>
          <a:bodyPr/>
          <a:lstStyle/>
          <a:p>
            <a:fld id="{A9440EC8-BCC1-4D89-A7F1-F400A29358DE}" type="slidenum">
              <a:rPr lang="hu-HU" smtClean="0"/>
              <a:t>‹#›</a:t>
            </a:fld>
            <a:endParaRPr lang="hu-HU"/>
          </a:p>
        </p:txBody>
      </p:sp>
    </p:spTree>
    <p:extLst>
      <p:ext uri="{BB962C8B-B14F-4D97-AF65-F5344CB8AC3E}">
        <p14:creationId xmlns:p14="http://schemas.microsoft.com/office/powerpoint/2010/main" val="17069927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Csak cím">
    <p:spTree>
      <p:nvGrpSpPr>
        <p:cNvPr id="1" name=""/>
        <p:cNvGrpSpPr/>
        <p:nvPr/>
      </p:nvGrpSpPr>
      <p:grpSpPr>
        <a:xfrm>
          <a:off x="0" y="0"/>
          <a:ext cx="0" cy="0"/>
          <a:chOff x="0" y="0"/>
          <a:chExt cx="0" cy="0"/>
        </a:xfrm>
      </p:grpSpPr>
      <p:sp>
        <p:nvSpPr>
          <p:cNvPr id="2" name="Cím 1"/>
          <p:cNvSpPr>
            <a:spLocks noGrp="1"/>
          </p:cNvSpPr>
          <p:nvPr>
            <p:ph type="title"/>
          </p:nvPr>
        </p:nvSpPr>
        <p:spPr/>
        <p:txBody>
          <a:bodyPr/>
          <a:lstStyle/>
          <a:p>
            <a:r>
              <a:rPr lang="hu-HU"/>
              <a:t>Mintacím szerkesztése</a:t>
            </a:r>
          </a:p>
        </p:txBody>
      </p:sp>
      <p:sp>
        <p:nvSpPr>
          <p:cNvPr id="3" name="Dátum helye 2"/>
          <p:cNvSpPr>
            <a:spLocks noGrp="1"/>
          </p:cNvSpPr>
          <p:nvPr>
            <p:ph type="dt" sz="half" idx="10"/>
          </p:nvPr>
        </p:nvSpPr>
        <p:spPr/>
        <p:txBody>
          <a:bodyPr/>
          <a:lstStyle/>
          <a:p>
            <a:fld id="{397604E0-0D2C-4780-BF54-3C57F83D7B51}" type="datetimeFigureOut">
              <a:rPr lang="hu-HU" smtClean="0"/>
              <a:t>2023. 11. 19.</a:t>
            </a:fld>
            <a:endParaRPr lang="hu-HU"/>
          </a:p>
        </p:txBody>
      </p:sp>
      <p:sp>
        <p:nvSpPr>
          <p:cNvPr id="4" name="Élőláb helye 3"/>
          <p:cNvSpPr>
            <a:spLocks noGrp="1"/>
          </p:cNvSpPr>
          <p:nvPr>
            <p:ph type="ftr" sz="quarter" idx="11"/>
          </p:nvPr>
        </p:nvSpPr>
        <p:spPr/>
        <p:txBody>
          <a:bodyPr/>
          <a:lstStyle/>
          <a:p>
            <a:endParaRPr lang="hu-HU"/>
          </a:p>
        </p:txBody>
      </p:sp>
      <p:sp>
        <p:nvSpPr>
          <p:cNvPr id="5" name="Dia számának helye 4"/>
          <p:cNvSpPr>
            <a:spLocks noGrp="1"/>
          </p:cNvSpPr>
          <p:nvPr>
            <p:ph type="sldNum" sz="quarter" idx="12"/>
          </p:nvPr>
        </p:nvSpPr>
        <p:spPr/>
        <p:txBody>
          <a:bodyPr/>
          <a:lstStyle/>
          <a:p>
            <a:fld id="{A9440EC8-BCC1-4D89-A7F1-F400A29358DE}" type="slidenum">
              <a:rPr lang="hu-HU" smtClean="0"/>
              <a:t>‹#›</a:t>
            </a:fld>
            <a:endParaRPr lang="hu-HU"/>
          </a:p>
        </p:txBody>
      </p:sp>
    </p:spTree>
    <p:extLst>
      <p:ext uri="{BB962C8B-B14F-4D97-AF65-F5344CB8AC3E}">
        <p14:creationId xmlns:p14="http://schemas.microsoft.com/office/powerpoint/2010/main" val="33493865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Üres">
    <p:spTree>
      <p:nvGrpSpPr>
        <p:cNvPr id="1" name=""/>
        <p:cNvGrpSpPr/>
        <p:nvPr/>
      </p:nvGrpSpPr>
      <p:grpSpPr>
        <a:xfrm>
          <a:off x="0" y="0"/>
          <a:ext cx="0" cy="0"/>
          <a:chOff x="0" y="0"/>
          <a:chExt cx="0" cy="0"/>
        </a:xfrm>
      </p:grpSpPr>
      <p:sp>
        <p:nvSpPr>
          <p:cNvPr id="2" name="Dátum helye 1"/>
          <p:cNvSpPr>
            <a:spLocks noGrp="1"/>
          </p:cNvSpPr>
          <p:nvPr>
            <p:ph type="dt" sz="half" idx="10"/>
          </p:nvPr>
        </p:nvSpPr>
        <p:spPr/>
        <p:txBody>
          <a:bodyPr/>
          <a:lstStyle/>
          <a:p>
            <a:fld id="{397604E0-0D2C-4780-BF54-3C57F83D7B51}" type="datetimeFigureOut">
              <a:rPr lang="hu-HU" smtClean="0"/>
              <a:t>2023. 11. 19.</a:t>
            </a:fld>
            <a:endParaRPr lang="hu-HU"/>
          </a:p>
        </p:txBody>
      </p:sp>
      <p:sp>
        <p:nvSpPr>
          <p:cNvPr id="3" name="Élőláb helye 2"/>
          <p:cNvSpPr>
            <a:spLocks noGrp="1"/>
          </p:cNvSpPr>
          <p:nvPr>
            <p:ph type="ftr" sz="quarter" idx="11"/>
          </p:nvPr>
        </p:nvSpPr>
        <p:spPr/>
        <p:txBody>
          <a:bodyPr/>
          <a:lstStyle/>
          <a:p>
            <a:endParaRPr lang="hu-HU"/>
          </a:p>
        </p:txBody>
      </p:sp>
      <p:sp>
        <p:nvSpPr>
          <p:cNvPr id="4" name="Dia számának helye 3"/>
          <p:cNvSpPr>
            <a:spLocks noGrp="1"/>
          </p:cNvSpPr>
          <p:nvPr>
            <p:ph type="sldNum" sz="quarter" idx="12"/>
          </p:nvPr>
        </p:nvSpPr>
        <p:spPr/>
        <p:txBody>
          <a:bodyPr/>
          <a:lstStyle/>
          <a:p>
            <a:fld id="{A9440EC8-BCC1-4D89-A7F1-F400A29358DE}" type="slidenum">
              <a:rPr lang="hu-HU" smtClean="0"/>
              <a:t>‹#›</a:t>
            </a:fld>
            <a:endParaRPr lang="hu-HU"/>
          </a:p>
        </p:txBody>
      </p:sp>
    </p:spTree>
    <p:extLst>
      <p:ext uri="{BB962C8B-B14F-4D97-AF65-F5344CB8AC3E}">
        <p14:creationId xmlns:p14="http://schemas.microsoft.com/office/powerpoint/2010/main" val="24289160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Tartalomrész képaláírással">
    <p:spTree>
      <p:nvGrpSpPr>
        <p:cNvPr id="1" name=""/>
        <p:cNvGrpSpPr/>
        <p:nvPr/>
      </p:nvGrpSpPr>
      <p:grpSpPr>
        <a:xfrm>
          <a:off x="0" y="0"/>
          <a:ext cx="0" cy="0"/>
          <a:chOff x="0" y="0"/>
          <a:chExt cx="0" cy="0"/>
        </a:xfrm>
      </p:grpSpPr>
      <p:sp>
        <p:nvSpPr>
          <p:cNvPr id="2" name="Cím 1"/>
          <p:cNvSpPr>
            <a:spLocks noGrp="1"/>
          </p:cNvSpPr>
          <p:nvPr>
            <p:ph type="title"/>
          </p:nvPr>
        </p:nvSpPr>
        <p:spPr>
          <a:xfrm>
            <a:off x="839788" y="457200"/>
            <a:ext cx="3932237" cy="1600200"/>
          </a:xfrm>
        </p:spPr>
        <p:txBody>
          <a:bodyPr anchor="b"/>
          <a:lstStyle>
            <a:lvl1pPr>
              <a:defRPr sz="3200"/>
            </a:lvl1pPr>
          </a:lstStyle>
          <a:p>
            <a:r>
              <a:rPr lang="hu-HU"/>
              <a:t>Mintacím szerkesztése</a:t>
            </a:r>
          </a:p>
        </p:txBody>
      </p:sp>
      <p:sp>
        <p:nvSpPr>
          <p:cNvPr id="3" name="Tartalom helye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Szöveg hely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u-HU"/>
              <a:t>Mintaszöveg szerkesztése</a:t>
            </a:r>
          </a:p>
        </p:txBody>
      </p:sp>
      <p:sp>
        <p:nvSpPr>
          <p:cNvPr id="5" name="Dátum helye 4"/>
          <p:cNvSpPr>
            <a:spLocks noGrp="1"/>
          </p:cNvSpPr>
          <p:nvPr>
            <p:ph type="dt" sz="half" idx="10"/>
          </p:nvPr>
        </p:nvSpPr>
        <p:spPr/>
        <p:txBody>
          <a:bodyPr/>
          <a:lstStyle/>
          <a:p>
            <a:fld id="{397604E0-0D2C-4780-BF54-3C57F83D7B51}" type="datetimeFigureOut">
              <a:rPr lang="hu-HU" smtClean="0"/>
              <a:t>2023. 11. 19.</a:t>
            </a:fld>
            <a:endParaRPr lang="hu-HU"/>
          </a:p>
        </p:txBody>
      </p:sp>
      <p:sp>
        <p:nvSpPr>
          <p:cNvPr id="6" name="Élőláb helye 5"/>
          <p:cNvSpPr>
            <a:spLocks noGrp="1"/>
          </p:cNvSpPr>
          <p:nvPr>
            <p:ph type="ftr" sz="quarter" idx="11"/>
          </p:nvPr>
        </p:nvSpPr>
        <p:spPr/>
        <p:txBody>
          <a:bodyPr/>
          <a:lstStyle/>
          <a:p>
            <a:endParaRPr lang="hu-HU"/>
          </a:p>
        </p:txBody>
      </p:sp>
      <p:sp>
        <p:nvSpPr>
          <p:cNvPr id="7" name="Dia számának helye 6"/>
          <p:cNvSpPr>
            <a:spLocks noGrp="1"/>
          </p:cNvSpPr>
          <p:nvPr>
            <p:ph type="sldNum" sz="quarter" idx="12"/>
          </p:nvPr>
        </p:nvSpPr>
        <p:spPr/>
        <p:txBody>
          <a:bodyPr/>
          <a:lstStyle/>
          <a:p>
            <a:fld id="{A9440EC8-BCC1-4D89-A7F1-F400A29358DE}" type="slidenum">
              <a:rPr lang="hu-HU" smtClean="0"/>
              <a:t>‹#›</a:t>
            </a:fld>
            <a:endParaRPr lang="hu-HU"/>
          </a:p>
        </p:txBody>
      </p:sp>
    </p:spTree>
    <p:extLst>
      <p:ext uri="{BB962C8B-B14F-4D97-AF65-F5344CB8AC3E}">
        <p14:creationId xmlns:p14="http://schemas.microsoft.com/office/powerpoint/2010/main" val="3335459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Kép képaláírással">
    <p:spTree>
      <p:nvGrpSpPr>
        <p:cNvPr id="1" name=""/>
        <p:cNvGrpSpPr/>
        <p:nvPr/>
      </p:nvGrpSpPr>
      <p:grpSpPr>
        <a:xfrm>
          <a:off x="0" y="0"/>
          <a:ext cx="0" cy="0"/>
          <a:chOff x="0" y="0"/>
          <a:chExt cx="0" cy="0"/>
        </a:xfrm>
      </p:grpSpPr>
      <p:sp>
        <p:nvSpPr>
          <p:cNvPr id="2" name="Cím 1"/>
          <p:cNvSpPr>
            <a:spLocks noGrp="1"/>
          </p:cNvSpPr>
          <p:nvPr>
            <p:ph type="title"/>
          </p:nvPr>
        </p:nvSpPr>
        <p:spPr>
          <a:xfrm>
            <a:off x="839788" y="457200"/>
            <a:ext cx="3932237" cy="1600200"/>
          </a:xfrm>
        </p:spPr>
        <p:txBody>
          <a:bodyPr anchor="b"/>
          <a:lstStyle>
            <a:lvl1pPr>
              <a:defRPr sz="3200"/>
            </a:lvl1pPr>
          </a:lstStyle>
          <a:p>
            <a:r>
              <a:rPr lang="hu-HU"/>
              <a:t>Mintacím szerkesztése</a:t>
            </a:r>
          </a:p>
        </p:txBody>
      </p:sp>
      <p:sp>
        <p:nvSpPr>
          <p:cNvPr id="3" name="Kép helye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hu-HU"/>
          </a:p>
        </p:txBody>
      </p:sp>
      <p:sp>
        <p:nvSpPr>
          <p:cNvPr id="4" name="Szöveg hely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u-HU"/>
              <a:t>Mintaszöveg szerkesztése</a:t>
            </a:r>
          </a:p>
        </p:txBody>
      </p:sp>
      <p:sp>
        <p:nvSpPr>
          <p:cNvPr id="5" name="Dátum helye 4"/>
          <p:cNvSpPr>
            <a:spLocks noGrp="1"/>
          </p:cNvSpPr>
          <p:nvPr>
            <p:ph type="dt" sz="half" idx="10"/>
          </p:nvPr>
        </p:nvSpPr>
        <p:spPr/>
        <p:txBody>
          <a:bodyPr/>
          <a:lstStyle/>
          <a:p>
            <a:fld id="{397604E0-0D2C-4780-BF54-3C57F83D7B51}" type="datetimeFigureOut">
              <a:rPr lang="hu-HU" smtClean="0"/>
              <a:t>2023. 11. 19.</a:t>
            </a:fld>
            <a:endParaRPr lang="hu-HU"/>
          </a:p>
        </p:txBody>
      </p:sp>
      <p:sp>
        <p:nvSpPr>
          <p:cNvPr id="6" name="Élőláb helye 5"/>
          <p:cNvSpPr>
            <a:spLocks noGrp="1"/>
          </p:cNvSpPr>
          <p:nvPr>
            <p:ph type="ftr" sz="quarter" idx="11"/>
          </p:nvPr>
        </p:nvSpPr>
        <p:spPr/>
        <p:txBody>
          <a:bodyPr/>
          <a:lstStyle/>
          <a:p>
            <a:endParaRPr lang="hu-HU"/>
          </a:p>
        </p:txBody>
      </p:sp>
      <p:sp>
        <p:nvSpPr>
          <p:cNvPr id="7" name="Dia számának helye 6"/>
          <p:cNvSpPr>
            <a:spLocks noGrp="1"/>
          </p:cNvSpPr>
          <p:nvPr>
            <p:ph type="sldNum" sz="quarter" idx="12"/>
          </p:nvPr>
        </p:nvSpPr>
        <p:spPr/>
        <p:txBody>
          <a:bodyPr/>
          <a:lstStyle/>
          <a:p>
            <a:fld id="{A9440EC8-BCC1-4D89-A7F1-F400A29358DE}" type="slidenum">
              <a:rPr lang="hu-HU" smtClean="0"/>
              <a:t>‹#›</a:t>
            </a:fld>
            <a:endParaRPr lang="hu-HU"/>
          </a:p>
        </p:txBody>
      </p:sp>
    </p:spTree>
    <p:extLst>
      <p:ext uri="{BB962C8B-B14F-4D97-AF65-F5344CB8AC3E}">
        <p14:creationId xmlns:p14="http://schemas.microsoft.com/office/powerpoint/2010/main" val="2358376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Cím helye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hu-HU"/>
              <a:t>Mintacím szerkesztése</a:t>
            </a:r>
          </a:p>
        </p:txBody>
      </p:sp>
      <p:sp>
        <p:nvSpPr>
          <p:cNvPr id="3" name="Szöveg helye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Dátum helye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97604E0-0D2C-4780-BF54-3C57F83D7B51}" type="datetimeFigureOut">
              <a:rPr lang="hu-HU" smtClean="0"/>
              <a:t>2023. 11. 19.</a:t>
            </a:fld>
            <a:endParaRPr lang="hu-HU"/>
          </a:p>
        </p:txBody>
      </p:sp>
      <p:sp>
        <p:nvSpPr>
          <p:cNvPr id="5" name="Élőláb helye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hu-HU"/>
          </a:p>
        </p:txBody>
      </p:sp>
      <p:sp>
        <p:nvSpPr>
          <p:cNvPr id="6" name="Dia számának helye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9440EC8-BCC1-4D89-A7F1-F400A29358DE}" type="slidenum">
              <a:rPr lang="hu-HU" smtClean="0"/>
              <a:t>‹#›</a:t>
            </a:fld>
            <a:endParaRPr lang="hu-HU"/>
          </a:p>
        </p:txBody>
      </p:sp>
    </p:spTree>
    <p:extLst>
      <p:ext uri="{BB962C8B-B14F-4D97-AF65-F5344CB8AC3E}">
        <p14:creationId xmlns:p14="http://schemas.microsoft.com/office/powerpoint/2010/main" val="299407350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hu-H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2.jpeg"/></Relationships>
</file>

<file path=ppt/slides/_rels/slide3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20.png"/></Relationships>
</file>

<file path=ppt/slides/_rels/slide3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20.png"/></Relationships>
</file>

<file path=ppt/slides/_rels/slide35.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8" Type="http://schemas.openxmlformats.org/officeDocument/2006/relationships/hyperlink" Target="https://nanoreview.ne/" TargetMode="External"/><Relationship Id="rId3" Type="http://schemas.openxmlformats.org/officeDocument/2006/relationships/hyperlink" Target="https://slideplayer.hu/slide/2118473/" TargetMode="External"/><Relationship Id="rId7" Type="http://schemas.openxmlformats.org/officeDocument/2006/relationships/hyperlink" Target="https://www.alza.hu/fogalomtar/ram-memoria-tipusok" TargetMode="External"/><Relationship Id="rId2" Type="http://schemas.openxmlformats.org/officeDocument/2006/relationships/hyperlink" Target="http://users.atw.hu/tfginfo/ht/hardver/CPU.htm" TargetMode="External"/><Relationship Id="rId1" Type="http://schemas.openxmlformats.org/officeDocument/2006/relationships/slideLayout" Target="../slideLayouts/slideLayout2.xml"/><Relationship Id="rId6" Type="http://schemas.openxmlformats.org/officeDocument/2006/relationships/hyperlink" Target="https://hu.wikipedia.org/wiki/Mem%C3%B3ria_(sz%C3%A1m%C3%ADt%C3%A1stechnika)" TargetMode="External"/><Relationship Id="rId5" Type="http://schemas.openxmlformats.org/officeDocument/2006/relationships/hyperlink" Target="https://www.pcx.hu/Minden-amit-RAM-tudni-erdemes-1" TargetMode="External"/><Relationship Id="rId4" Type="http://schemas.openxmlformats.org/officeDocument/2006/relationships/hyperlink" Target="https://bestofcafe.hu/mi_a_ram.html"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8" name="Kép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8553591">
            <a:off x="10375637" y="5230821"/>
            <a:ext cx="2156460" cy="2156460"/>
          </a:xfrm>
          <a:prstGeom prst="rect">
            <a:avLst/>
          </a:prstGeom>
        </p:spPr>
      </p:pic>
      <p:sp>
        <p:nvSpPr>
          <p:cNvPr id="2" name="Cím 1"/>
          <p:cNvSpPr>
            <a:spLocks noGrp="1"/>
          </p:cNvSpPr>
          <p:nvPr>
            <p:ph type="ctrTitle"/>
          </p:nvPr>
        </p:nvSpPr>
        <p:spPr>
          <a:xfrm>
            <a:off x="2309867" y="993683"/>
            <a:ext cx="9144000" cy="1078997"/>
          </a:xfr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a:prstTxWarp prst="textArchUp">
              <a:avLst/>
            </a:prstTxWarp>
          </a:bodyPr>
          <a:lstStyle/>
          <a:p>
            <a:r>
              <a:rPr lang="hu-HU" dirty="0">
                <a:solidFill>
                  <a:schemeClr val="bg1"/>
                </a:solidFill>
                <a:effectLst>
                  <a:glow rad="228600">
                    <a:schemeClr val="accent3">
                      <a:satMod val="175000"/>
                      <a:alpha val="40000"/>
                    </a:schemeClr>
                  </a:glow>
                </a:effectLst>
                <a:latin typeface="Cooper Black" panose="0208090404030B020404" pitchFamily="18" charset="0"/>
              </a:rPr>
              <a:t>Processzorok és RAM(ok)</a:t>
            </a:r>
          </a:p>
        </p:txBody>
      </p:sp>
      <p:sp>
        <p:nvSpPr>
          <p:cNvPr id="3" name="Alcím 2"/>
          <p:cNvSpPr>
            <a:spLocks noGrp="1"/>
          </p:cNvSpPr>
          <p:nvPr>
            <p:ph type="subTitle" idx="1"/>
          </p:nvPr>
        </p:nvSpPr>
        <p:spPr>
          <a:xfrm>
            <a:off x="1953142" y="5302759"/>
            <a:ext cx="8834650" cy="1297664"/>
          </a:xfrm>
        </p:spPr>
        <p:txBody>
          <a:bodyPr>
            <a:noAutofit/>
          </a:bodyPr>
          <a:lstStyle/>
          <a:p>
            <a:r>
              <a:rPr lang="hu-HU" sz="2800" b="1" dirty="0">
                <a:solidFill>
                  <a:schemeClr val="bg1"/>
                </a:solidFill>
              </a:rPr>
              <a:t>Misi: Processzorok.docx</a:t>
            </a:r>
          </a:p>
          <a:p>
            <a:r>
              <a:rPr lang="hu-HU" sz="2800" b="1" dirty="0">
                <a:solidFill>
                  <a:schemeClr val="bg1"/>
                </a:solidFill>
              </a:rPr>
              <a:t>Gergő: RAM(ok).docx + Puritánppt.pptx</a:t>
            </a:r>
          </a:p>
          <a:p>
            <a:r>
              <a:rPr lang="hu-HU" sz="2800" b="1" dirty="0">
                <a:solidFill>
                  <a:schemeClr val="bg1"/>
                </a:solidFill>
              </a:rPr>
              <a:t>Valentin: PowerPoint.pptx</a:t>
            </a:r>
          </a:p>
        </p:txBody>
      </p:sp>
      <p:pic>
        <p:nvPicPr>
          <p:cNvPr id="4" name="Kép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3731174">
            <a:off x="-794901" y="-655064"/>
            <a:ext cx="2957703" cy="1798283"/>
          </a:xfrm>
          <a:prstGeom prst="rect">
            <a:avLst/>
          </a:prstGeom>
        </p:spPr>
      </p:pic>
    </p:spTree>
    <p:extLst>
      <p:ext uri="{BB962C8B-B14F-4D97-AF65-F5344CB8AC3E}">
        <p14:creationId xmlns:p14="http://schemas.microsoft.com/office/powerpoint/2010/main" val="820051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9" fill="hold"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0-#ppt_w/2"/>
                                          </p:val>
                                        </p:tav>
                                        <p:tav tm="100000">
                                          <p:val>
                                            <p:strVal val="#ppt_x"/>
                                          </p:val>
                                        </p:tav>
                                      </p:tavLst>
                                    </p:anim>
                                    <p:anim calcmode="lin" valueType="num">
                                      <p:cBhvr additive="base">
                                        <p:cTn id="13" dur="500" fill="hold"/>
                                        <p:tgtEl>
                                          <p:spTgt spid="4"/>
                                        </p:tgtEl>
                                        <p:attrNameLst>
                                          <p:attrName>ppt_y</p:attrName>
                                        </p:attrNameLst>
                                      </p:cBhvr>
                                      <p:tavLst>
                                        <p:tav tm="0">
                                          <p:val>
                                            <p:strVal val="0-#ppt_h/2"/>
                                          </p:val>
                                        </p:tav>
                                        <p:tav tm="100000">
                                          <p:val>
                                            <p:strVal val="#ppt_y"/>
                                          </p:val>
                                        </p:tav>
                                      </p:tavLst>
                                    </p:anim>
                                  </p:childTnLst>
                                </p:cTn>
                              </p:par>
                            </p:childTnLst>
                          </p:cTn>
                        </p:par>
                        <p:par>
                          <p:cTn id="14" fill="hold">
                            <p:stCondLst>
                              <p:cond delay="1000"/>
                            </p:stCondLst>
                            <p:childTnLst>
                              <p:par>
                                <p:cTn id="15" presetID="2" presetClass="entr" presetSubtype="6"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1+#ppt_w/2"/>
                                          </p:val>
                                        </p:tav>
                                        <p:tav tm="100000">
                                          <p:val>
                                            <p:strVal val="#ppt_x"/>
                                          </p:val>
                                        </p:tav>
                                      </p:tavLst>
                                    </p:anim>
                                    <p:anim calcmode="lin" valueType="num">
                                      <p:cBhvr additive="base">
                                        <p:cTn id="18" dur="500" fill="hold"/>
                                        <p:tgtEl>
                                          <p:spTgt spid="8"/>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grpId="0" nodeType="afterEffect">
                                  <p:stCondLst>
                                    <p:cond delay="0"/>
                                  </p:stCondLst>
                                  <p:childTnLst>
                                    <p:set>
                                      <p:cBhvr>
                                        <p:cTn id="21" dur="1" fill="hold">
                                          <p:stCondLst>
                                            <p:cond delay="0"/>
                                          </p:stCondLst>
                                        </p:cTn>
                                        <p:tgtEl>
                                          <p:spTgt spid="3">
                                            <p:txEl>
                                              <p:pRg st="0" end="0"/>
                                            </p:txEl>
                                          </p:spTgt>
                                        </p:tgtEl>
                                        <p:attrNameLst>
                                          <p:attrName>style.visibility</p:attrName>
                                        </p:attrNameLst>
                                      </p:cBhvr>
                                      <p:to>
                                        <p:strVal val="visible"/>
                                      </p:to>
                                    </p:set>
                                    <p:anim calcmode="lin" valueType="num">
                                      <p:cBhvr additive="base">
                                        <p:cTn id="22"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2" presetClass="entr" presetSubtype="4" fill="hold" grpId="0" nodeType="afterEffect">
                                  <p:stCondLst>
                                    <p:cond delay="0"/>
                                  </p:stCondLst>
                                  <p:childTnLst>
                                    <p:set>
                                      <p:cBhvr>
                                        <p:cTn id="26" dur="1" fill="hold">
                                          <p:stCondLst>
                                            <p:cond delay="0"/>
                                          </p:stCondLst>
                                        </p:cTn>
                                        <p:tgtEl>
                                          <p:spTgt spid="3">
                                            <p:txEl>
                                              <p:pRg st="1" end="1"/>
                                            </p:txEl>
                                          </p:spTgt>
                                        </p:tgtEl>
                                        <p:attrNameLst>
                                          <p:attrName>style.visibility</p:attrName>
                                        </p:attrNameLst>
                                      </p:cBhvr>
                                      <p:to>
                                        <p:strVal val="visible"/>
                                      </p:to>
                                    </p:set>
                                    <p:anim calcmode="lin" valueType="num">
                                      <p:cBhvr additive="base">
                                        <p:cTn id="2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par>
                          <p:cTn id="29" fill="hold">
                            <p:stCondLst>
                              <p:cond delay="2500"/>
                            </p:stCondLst>
                            <p:childTnLst>
                              <p:par>
                                <p:cTn id="30" presetID="2" presetClass="entr" presetSubtype="4" fill="hold" grpId="0" nodeType="afterEffect">
                                  <p:stCondLst>
                                    <p:cond delay="0"/>
                                  </p:stCondLst>
                                  <p:childTnLst>
                                    <p:set>
                                      <p:cBhvr>
                                        <p:cTn id="31" dur="1" fill="hold">
                                          <p:stCondLst>
                                            <p:cond delay="0"/>
                                          </p:stCondLst>
                                        </p:cTn>
                                        <p:tgtEl>
                                          <p:spTgt spid="3">
                                            <p:txEl>
                                              <p:pRg st="2" end="2"/>
                                            </p:txEl>
                                          </p:spTgt>
                                        </p:tgtEl>
                                        <p:attrNameLst>
                                          <p:attrName>style.visibility</p:attrName>
                                        </p:attrNameLst>
                                      </p:cBhvr>
                                      <p:to>
                                        <p:strVal val="visible"/>
                                      </p:to>
                                    </p:set>
                                    <p:anim calcmode="lin" valueType="num">
                                      <p:cBhvr additive="base">
                                        <p:cTn id="32"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p:txBody>
          <a:bodyPr/>
          <a:lstStyle/>
          <a:p>
            <a:r>
              <a:rPr lang="hu-HU" dirty="0">
                <a:solidFill>
                  <a:schemeClr val="bg1"/>
                </a:solidFill>
                <a:latin typeface="Algerian" panose="04020705040A02060702" pitchFamily="82" charset="0"/>
              </a:rPr>
              <a:t>Memória típusok</a:t>
            </a:r>
          </a:p>
        </p:txBody>
      </p:sp>
      <p:sp>
        <p:nvSpPr>
          <p:cNvPr id="3" name="Tartalom helye 2"/>
          <p:cNvSpPr>
            <a:spLocks noGrp="1"/>
          </p:cNvSpPr>
          <p:nvPr>
            <p:ph idx="1"/>
          </p:nvPr>
        </p:nvSpPr>
        <p:spPr>
          <a:xfrm>
            <a:off x="838200" y="3494934"/>
            <a:ext cx="10515600" cy="1910034"/>
          </a:xfrm>
        </p:spPr>
        <p:txBody>
          <a:bodyPr/>
          <a:lstStyle/>
          <a:p>
            <a:r>
              <a:rPr lang="hu-HU" dirty="0">
                <a:solidFill>
                  <a:schemeClr val="bg1"/>
                </a:solidFill>
              </a:rPr>
              <a:t>Ez egy további régebbi RAM típus, amelyet a </a:t>
            </a:r>
            <a:r>
              <a:rPr lang="hu-HU" dirty="0" err="1">
                <a:solidFill>
                  <a:schemeClr val="bg1"/>
                </a:solidFill>
              </a:rPr>
              <a:t>Rambus</a:t>
            </a:r>
            <a:r>
              <a:rPr lang="hu-HU" dirty="0">
                <a:solidFill>
                  <a:schemeClr val="bg1"/>
                </a:solidFill>
              </a:rPr>
              <a:t> Inc. fejlesztett ki. </a:t>
            </a:r>
          </a:p>
          <a:p>
            <a:r>
              <a:rPr lang="hu-HU" dirty="0">
                <a:solidFill>
                  <a:schemeClr val="bg1"/>
                </a:solidFill>
              </a:rPr>
              <a:t>Magasabb adatátviteli sebességet kínál, de kevésbé elterjedt és korlátozottan kompatibilis más rendszerekkel</a:t>
            </a:r>
          </a:p>
          <a:p>
            <a:endParaRPr lang="hu-HU" dirty="0"/>
          </a:p>
        </p:txBody>
      </p:sp>
      <p:sp>
        <p:nvSpPr>
          <p:cNvPr id="4" name="Szövegdoboz 3"/>
          <p:cNvSpPr txBox="1"/>
          <p:nvPr/>
        </p:nvSpPr>
        <p:spPr>
          <a:xfrm>
            <a:off x="1915222" y="2608877"/>
            <a:ext cx="8361556" cy="800219"/>
          </a:xfrm>
          <a:prstGeom prst="rect">
            <a:avLst/>
          </a:prstGeom>
          <a:noFill/>
        </p:spPr>
        <p:txBody>
          <a:bodyPr wrap="square" rtlCol="0">
            <a:spAutoFit/>
          </a:bodyPr>
          <a:lstStyle/>
          <a:p>
            <a:pPr algn="ctr"/>
            <a:r>
              <a:rPr lang="hu-HU" sz="2800" b="1" u="sng" dirty="0">
                <a:solidFill>
                  <a:schemeClr val="bg1"/>
                </a:solidFill>
              </a:rPr>
              <a:t>RDRAM (</a:t>
            </a:r>
            <a:r>
              <a:rPr lang="hu-HU" sz="2800" b="1" u="sng" dirty="0" err="1">
                <a:solidFill>
                  <a:schemeClr val="bg1"/>
                </a:solidFill>
              </a:rPr>
              <a:t>Rambus</a:t>
            </a:r>
            <a:r>
              <a:rPr lang="hu-HU" sz="2800" b="1" u="sng" dirty="0">
                <a:solidFill>
                  <a:schemeClr val="bg1"/>
                </a:solidFill>
              </a:rPr>
              <a:t> </a:t>
            </a:r>
            <a:r>
              <a:rPr lang="hu-HU" sz="2800" b="1" u="sng" dirty="0" err="1">
                <a:solidFill>
                  <a:schemeClr val="bg1"/>
                </a:solidFill>
              </a:rPr>
              <a:t>Dynamic</a:t>
            </a:r>
            <a:r>
              <a:rPr lang="hu-HU" sz="2800" b="1" u="sng" dirty="0">
                <a:solidFill>
                  <a:schemeClr val="bg1"/>
                </a:solidFill>
              </a:rPr>
              <a:t> Random Access </a:t>
            </a:r>
            <a:r>
              <a:rPr lang="hu-HU" sz="2800" b="1" u="sng" dirty="0" err="1">
                <a:solidFill>
                  <a:schemeClr val="bg1"/>
                </a:solidFill>
              </a:rPr>
              <a:t>Memory</a:t>
            </a:r>
            <a:r>
              <a:rPr lang="hu-HU" sz="2800" b="1" u="sng" dirty="0">
                <a:solidFill>
                  <a:schemeClr val="bg1"/>
                </a:solidFill>
              </a:rPr>
              <a:t>)</a:t>
            </a:r>
            <a:r>
              <a:rPr lang="hu-HU" sz="2800" u="sng" dirty="0">
                <a:solidFill>
                  <a:schemeClr val="bg1"/>
                </a:solidFill>
              </a:rPr>
              <a:t> </a:t>
            </a:r>
          </a:p>
          <a:p>
            <a:pPr algn="ctr"/>
            <a:endParaRPr lang="hu-HU" dirty="0">
              <a:solidFill>
                <a:schemeClr val="bg1"/>
              </a:solidFill>
            </a:endParaRPr>
          </a:p>
        </p:txBody>
      </p:sp>
      <p:pic>
        <p:nvPicPr>
          <p:cNvPr id="6" name="Kép 5" descr="A képen Betűtípus, Grafika, képernyőkép, embléma látható&#10;&#10;Automatikusan generált leírás">
            <a:extLst>
              <a:ext uri="{FF2B5EF4-FFF2-40B4-BE49-F238E27FC236}">
                <a16:creationId xmlns:a16="http://schemas.microsoft.com/office/drawing/2014/main" id="{5D358AE1-0E07-D2EB-BC68-B476AAEE7A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18952" y="4454334"/>
            <a:ext cx="2715651" cy="2715651"/>
          </a:xfrm>
          <a:prstGeom prst="rect">
            <a:avLst/>
          </a:prstGeom>
        </p:spPr>
      </p:pic>
    </p:spTree>
    <p:extLst>
      <p:ext uri="{BB962C8B-B14F-4D97-AF65-F5344CB8AC3E}">
        <p14:creationId xmlns:p14="http://schemas.microsoft.com/office/powerpoint/2010/main" val="3340147122"/>
      </p:ext>
    </p:extLst>
  </p:cSld>
  <p:clrMapOvr>
    <a:masterClrMapping/>
  </p:clrMapOvr>
  <mc:AlternateContent xmlns:mc="http://schemas.openxmlformats.org/markup-compatibility/2006" xmlns:p14="http://schemas.microsoft.com/office/powerpoint/2010/main">
    <mc:Choice Requires="p14">
      <p:transition spd="slow" p14:dur="2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 calcmode="lin" valueType="num">
                                      <p:cBhvr additive="base">
                                        <p:cTn id="12"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3">
                                            <p:txEl>
                                              <p:pRg st="0" end="0"/>
                                            </p:txEl>
                                          </p:spTgt>
                                        </p:tgtEl>
                                        <p:attrNameLst>
                                          <p:attrName>ppt_y</p:attrName>
                                        </p:attrNameLst>
                                      </p:cBhvr>
                                      <p:tavLst>
                                        <p:tav tm="0">
                                          <p:val>
                                            <p:strVal val="#ppt_y"/>
                                          </p:val>
                                        </p:tav>
                                        <p:tav tm="100000">
                                          <p:val>
                                            <p:strVal val="#ppt_y"/>
                                          </p:val>
                                        </p:tav>
                                      </p:tavLst>
                                    </p:anim>
                                  </p:childTnLst>
                                </p:cTn>
                              </p:par>
                              <p:par>
                                <p:cTn id="14" presetID="2" presetClass="entr" presetSubtype="4" fill="hold" nodeType="withEffect">
                                  <p:stCondLst>
                                    <p:cond delay="0"/>
                                  </p:stCondLst>
                                  <p:childTnLst>
                                    <p:set>
                                      <p:cBhvr>
                                        <p:cTn id="15" dur="1" fill="hold">
                                          <p:stCondLst>
                                            <p:cond delay="0"/>
                                          </p:stCondLst>
                                        </p:cTn>
                                        <p:tgtEl>
                                          <p:spTgt spid="6"/>
                                        </p:tgtEl>
                                        <p:attrNameLst>
                                          <p:attrName>style.visibility</p:attrName>
                                        </p:attrNameLst>
                                      </p:cBhvr>
                                      <p:to>
                                        <p:strVal val="visible"/>
                                      </p:to>
                                    </p:set>
                                    <p:anim calcmode="lin" valueType="num">
                                      <p:cBhvr additive="base">
                                        <p:cTn id="16" dur="500" fill="hold"/>
                                        <p:tgtEl>
                                          <p:spTgt spid="6"/>
                                        </p:tgtEl>
                                        <p:attrNameLst>
                                          <p:attrName>ppt_x</p:attrName>
                                        </p:attrNameLst>
                                      </p:cBhvr>
                                      <p:tavLst>
                                        <p:tav tm="0">
                                          <p:val>
                                            <p:strVal val="#ppt_x"/>
                                          </p:val>
                                        </p:tav>
                                        <p:tav tm="100000">
                                          <p:val>
                                            <p:strVal val="#ppt_x"/>
                                          </p:val>
                                        </p:tav>
                                      </p:tavLst>
                                    </p:anim>
                                    <p:anim calcmode="lin" valueType="num">
                                      <p:cBhvr additive="base">
                                        <p:cTn id="17" dur="500" fill="hold"/>
                                        <p:tgtEl>
                                          <p:spTgt spid="6"/>
                                        </p:tgtEl>
                                        <p:attrNameLst>
                                          <p:attrName>ppt_y</p:attrName>
                                        </p:attrNameLst>
                                      </p:cBhvr>
                                      <p:tavLst>
                                        <p:tav tm="0">
                                          <p:val>
                                            <p:strVal val="1+#ppt_h/2"/>
                                          </p:val>
                                        </p:tav>
                                        <p:tav tm="100000">
                                          <p:val>
                                            <p:strVal val="#ppt_y"/>
                                          </p:val>
                                        </p:tav>
                                      </p:tavLst>
                                    </p:anim>
                                  </p:childTnLst>
                                </p:cTn>
                              </p:par>
                            </p:childTnLst>
                          </p:cTn>
                        </p:par>
                        <p:par>
                          <p:cTn id="18" fill="hold">
                            <p:stCondLst>
                              <p:cond delay="1000"/>
                            </p:stCondLst>
                            <p:childTnLst>
                              <p:par>
                                <p:cTn id="19" presetID="2" presetClass="entr" presetSubtype="8" fill="hold" nodeType="afterEffect">
                                  <p:stCondLst>
                                    <p:cond delay="0"/>
                                  </p:stCondLst>
                                  <p:childTnLst>
                                    <p:set>
                                      <p:cBhvr>
                                        <p:cTn id="20" dur="1" fill="hold">
                                          <p:stCondLst>
                                            <p:cond delay="0"/>
                                          </p:stCondLst>
                                        </p:cTn>
                                        <p:tgtEl>
                                          <p:spTgt spid="3">
                                            <p:txEl>
                                              <p:pRg st="1" end="1"/>
                                            </p:txEl>
                                          </p:spTgt>
                                        </p:tgtEl>
                                        <p:attrNameLst>
                                          <p:attrName>style.visibility</p:attrName>
                                        </p:attrNameLst>
                                      </p:cBhvr>
                                      <p:to>
                                        <p:strVal val="visible"/>
                                      </p:to>
                                    </p:set>
                                    <p:anim calcmode="lin" valueType="num">
                                      <p:cBhvr additive="base">
                                        <p:cTn id="21" dur="5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22" dur="500" fill="hold"/>
                                        <p:tgtEl>
                                          <p:spTgt spid="3">
                                            <p:txEl>
                                              <p:pRg st="1" end="1"/>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p:txBody>
          <a:bodyPr/>
          <a:lstStyle/>
          <a:p>
            <a:r>
              <a:rPr lang="hu-HU" dirty="0">
                <a:solidFill>
                  <a:schemeClr val="bg1"/>
                </a:solidFill>
                <a:latin typeface="Algerian" panose="04020705040A02060702" pitchFamily="82" charset="0"/>
              </a:rPr>
              <a:t>Memória típusok</a:t>
            </a:r>
          </a:p>
        </p:txBody>
      </p:sp>
      <p:sp>
        <p:nvSpPr>
          <p:cNvPr id="3" name="Tartalom helye 2"/>
          <p:cNvSpPr>
            <a:spLocks noGrp="1"/>
          </p:cNvSpPr>
          <p:nvPr>
            <p:ph idx="1"/>
          </p:nvPr>
        </p:nvSpPr>
        <p:spPr>
          <a:xfrm>
            <a:off x="838200" y="3494934"/>
            <a:ext cx="10515600" cy="1640737"/>
          </a:xfrm>
        </p:spPr>
        <p:txBody>
          <a:bodyPr/>
          <a:lstStyle/>
          <a:p>
            <a:r>
              <a:rPr lang="hu-HU" dirty="0">
                <a:solidFill>
                  <a:schemeClr val="bg1"/>
                </a:solidFill>
              </a:rPr>
              <a:t>Régebbi típusú RAM, amelyet a DDR generációk váltottak fel</a:t>
            </a:r>
          </a:p>
          <a:p>
            <a:r>
              <a:rPr lang="hu-HU" dirty="0">
                <a:solidFill>
                  <a:schemeClr val="bg1"/>
                </a:solidFill>
              </a:rPr>
              <a:t>Kisebb sebesség és adatátvitel</a:t>
            </a:r>
          </a:p>
          <a:p>
            <a:r>
              <a:rPr lang="hu-HU" dirty="0">
                <a:solidFill>
                  <a:schemeClr val="bg1"/>
                </a:solidFill>
              </a:rPr>
              <a:t>Általában régebbi (nagyon régi) számítógépekben </a:t>
            </a:r>
          </a:p>
          <a:p>
            <a:endParaRPr lang="hu-HU" dirty="0"/>
          </a:p>
        </p:txBody>
      </p:sp>
      <p:sp>
        <p:nvSpPr>
          <p:cNvPr id="5" name="Szövegdoboz 4"/>
          <p:cNvSpPr txBox="1"/>
          <p:nvPr/>
        </p:nvSpPr>
        <p:spPr>
          <a:xfrm>
            <a:off x="1698734" y="2694715"/>
            <a:ext cx="8794531" cy="800219"/>
          </a:xfrm>
          <a:prstGeom prst="rect">
            <a:avLst/>
          </a:prstGeom>
          <a:noFill/>
        </p:spPr>
        <p:txBody>
          <a:bodyPr wrap="square" rtlCol="0">
            <a:spAutoFit/>
          </a:bodyPr>
          <a:lstStyle/>
          <a:p>
            <a:pPr algn="ctr"/>
            <a:r>
              <a:rPr lang="hu-HU" sz="2800" b="1" u="sng" dirty="0">
                <a:solidFill>
                  <a:schemeClr val="bg1"/>
                </a:solidFill>
              </a:rPr>
              <a:t>SDRAM (</a:t>
            </a:r>
            <a:r>
              <a:rPr lang="hu-HU" sz="2800" b="1" u="sng" dirty="0" err="1">
                <a:solidFill>
                  <a:schemeClr val="bg1"/>
                </a:solidFill>
              </a:rPr>
              <a:t>Synchronous</a:t>
            </a:r>
            <a:r>
              <a:rPr lang="hu-HU" sz="2800" b="1" u="sng" dirty="0">
                <a:solidFill>
                  <a:schemeClr val="bg1"/>
                </a:solidFill>
              </a:rPr>
              <a:t> </a:t>
            </a:r>
            <a:r>
              <a:rPr lang="hu-HU" sz="2800" b="1" u="sng" dirty="0" err="1">
                <a:solidFill>
                  <a:schemeClr val="bg1"/>
                </a:solidFill>
              </a:rPr>
              <a:t>Dynamic</a:t>
            </a:r>
            <a:r>
              <a:rPr lang="hu-HU" sz="2800" b="1" u="sng" dirty="0">
                <a:solidFill>
                  <a:schemeClr val="bg1"/>
                </a:solidFill>
              </a:rPr>
              <a:t> Random Access </a:t>
            </a:r>
            <a:r>
              <a:rPr lang="hu-HU" sz="2800" b="1" u="sng" dirty="0" err="1">
                <a:solidFill>
                  <a:schemeClr val="bg1"/>
                </a:solidFill>
              </a:rPr>
              <a:t>Memory</a:t>
            </a:r>
            <a:r>
              <a:rPr lang="hu-HU" sz="2800" b="1" u="sng" dirty="0">
                <a:solidFill>
                  <a:schemeClr val="bg1"/>
                </a:solidFill>
              </a:rPr>
              <a:t>)</a:t>
            </a:r>
            <a:r>
              <a:rPr lang="hu-HU" sz="2800" u="sng" dirty="0">
                <a:solidFill>
                  <a:schemeClr val="bg1"/>
                </a:solidFill>
              </a:rPr>
              <a:t> </a:t>
            </a:r>
          </a:p>
          <a:p>
            <a:pPr algn="ctr"/>
            <a:endParaRPr lang="hu-HU" dirty="0">
              <a:solidFill>
                <a:schemeClr val="bg1"/>
              </a:solidFill>
            </a:endParaRPr>
          </a:p>
        </p:txBody>
      </p:sp>
    </p:spTree>
    <p:extLst>
      <p:ext uri="{BB962C8B-B14F-4D97-AF65-F5344CB8AC3E}">
        <p14:creationId xmlns:p14="http://schemas.microsoft.com/office/powerpoint/2010/main" val="474864359"/>
      </p:ext>
    </p:extLst>
  </p:cSld>
  <p:clrMapOvr>
    <a:masterClrMapping/>
  </p:clrMapOvr>
  <mc:AlternateContent xmlns:mc="http://schemas.openxmlformats.org/markup-compatibility/2006" xmlns:p14="http://schemas.microsoft.com/office/powerpoint/2010/main">
    <mc:Choice Requires="p14">
      <p:transition spd="slow" p14:dur="24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6" fill="hold" nodeType="after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 calcmode="lin" valueType="num">
                                      <p:cBhvr additive="base">
                                        <p:cTn id="12" dur="500" fill="hold"/>
                                        <p:tgtEl>
                                          <p:spTgt spid="3">
                                            <p:txEl>
                                              <p:pRg st="0" end="0"/>
                                            </p:txEl>
                                          </p:spTgt>
                                        </p:tgtEl>
                                        <p:attrNameLst>
                                          <p:attrName>ppt_x</p:attrName>
                                        </p:attrNameLst>
                                      </p:cBhvr>
                                      <p:tavLst>
                                        <p:tav tm="0">
                                          <p:val>
                                            <p:strVal val="1+#ppt_w/2"/>
                                          </p:val>
                                        </p:tav>
                                        <p:tav tm="100000">
                                          <p:val>
                                            <p:strVal val="#ppt_x"/>
                                          </p:val>
                                        </p:tav>
                                      </p:tavLst>
                                    </p:anim>
                                    <p:anim calcmode="lin" valueType="num">
                                      <p:cBhvr additive="base">
                                        <p:cTn id="13"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6" fill="hold" nodeType="after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 calcmode="lin" valueType="num">
                                      <p:cBhvr additive="base">
                                        <p:cTn id="17" dur="500" fill="hold"/>
                                        <p:tgtEl>
                                          <p:spTgt spid="3">
                                            <p:txEl>
                                              <p:pRg st="1" end="1"/>
                                            </p:txEl>
                                          </p:spTgt>
                                        </p:tgtEl>
                                        <p:attrNameLst>
                                          <p:attrName>ppt_x</p:attrName>
                                        </p:attrNameLst>
                                      </p:cBhvr>
                                      <p:tavLst>
                                        <p:tav tm="0">
                                          <p:val>
                                            <p:strVal val="1+#ppt_w/2"/>
                                          </p:val>
                                        </p:tav>
                                        <p:tav tm="100000">
                                          <p:val>
                                            <p:strVal val="#ppt_x"/>
                                          </p:val>
                                        </p:tav>
                                      </p:tavLst>
                                    </p:anim>
                                    <p:anim calcmode="lin" valueType="num">
                                      <p:cBhvr additive="base">
                                        <p:cTn id="1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6" fill="hold" nodeType="after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 calcmode="lin" valueType="num">
                                      <p:cBhvr additive="base">
                                        <p:cTn id="22" dur="500" fill="hold"/>
                                        <p:tgtEl>
                                          <p:spTgt spid="3">
                                            <p:txEl>
                                              <p:pRg st="2" end="2"/>
                                            </p:txEl>
                                          </p:spTgt>
                                        </p:tgtEl>
                                        <p:attrNameLst>
                                          <p:attrName>ppt_x</p:attrName>
                                        </p:attrNameLst>
                                      </p:cBhvr>
                                      <p:tavLst>
                                        <p:tav tm="0">
                                          <p:val>
                                            <p:strVal val="1+#ppt_w/2"/>
                                          </p:val>
                                        </p:tav>
                                        <p:tav tm="100000">
                                          <p:val>
                                            <p:strVal val="#ppt_x"/>
                                          </p:val>
                                        </p:tav>
                                      </p:tavLst>
                                    </p:anim>
                                    <p:anim calcmode="lin" valueType="num">
                                      <p:cBhvr additive="base">
                                        <p:cTn id="23"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p:txBody>
          <a:bodyPr/>
          <a:lstStyle/>
          <a:p>
            <a:r>
              <a:rPr lang="hu-HU" dirty="0">
                <a:solidFill>
                  <a:schemeClr val="bg1"/>
                </a:solidFill>
                <a:latin typeface="Algerian" panose="04020705040A02060702" pitchFamily="82" charset="0"/>
              </a:rPr>
              <a:t>Memória típusok</a:t>
            </a:r>
          </a:p>
        </p:txBody>
      </p:sp>
      <p:sp>
        <p:nvSpPr>
          <p:cNvPr id="3" name="Tartalom helye 2"/>
          <p:cNvSpPr>
            <a:spLocks noGrp="1"/>
          </p:cNvSpPr>
          <p:nvPr>
            <p:ph idx="1"/>
          </p:nvPr>
        </p:nvSpPr>
        <p:spPr>
          <a:xfrm>
            <a:off x="838200" y="3494934"/>
            <a:ext cx="10515600" cy="1640737"/>
          </a:xfrm>
        </p:spPr>
        <p:txBody>
          <a:bodyPr/>
          <a:lstStyle/>
          <a:p>
            <a:r>
              <a:rPr lang="hu-HU" dirty="0">
                <a:solidFill>
                  <a:schemeClr val="bg1"/>
                </a:solidFill>
              </a:rPr>
              <a:t>Az eredeti DDR memória típus, amelyet a DDR2 követett </a:t>
            </a:r>
          </a:p>
          <a:p>
            <a:r>
              <a:rPr lang="hu-HU" dirty="0">
                <a:solidFill>
                  <a:schemeClr val="bg1"/>
                </a:solidFill>
              </a:rPr>
              <a:t>elsők között alkalmazta a kettős adatátviteli sebességet --&gt; nagyobb adatátvitel (</a:t>
            </a:r>
            <a:r>
              <a:rPr lang="hu-HU" dirty="0" err="1">
                <a:solidFill>
                  <a:schemeClr val="bg1"/>
                </a:solidFill>
              </a:rPr>
              <a:t>max</a:t>
            </a:r>
            <a:r>
              <a:rPr lang="hu-HU" dirty="0">
                <a:solidFill>
                  <a:schemeClr val="bg1"/>
                </a:solidFill>
              </a:rPr>
              <a:t> </a:t>
            </a:r>
            <a:r>
              <a:rPr lang="hu-HU" b="1" dirty="0">
                <a:solidFill>
                  <a:schemeClr val="bg1"/>
                </a:solidFill>
              </a:rPr>
              <a:t>400 MHz</a:t>
            </a:r>
            <a:r>
              <a:rPr lang="hu-HU" dirty="0">
                <a:solidFill>
                  <a:schemeClr val="bg1"/>
                </a:solidFill>
              </a:rPr>
              <a:t>)</a:t>
            </a:r>
          </a:p>
          <a:p>
            <a:endParaRPr lang="hu-HU" dirty="0"/>
          </a:p>
        </p:txBody>
      </p:sp>
      <p:sp>
        <p:nvSpPr>
          <p:cNvPr id="5" name="Szövegdoboz 4"/>
          <p:cNvSpPr txBox="1"/>
          <p:nvPr/>
        </p:nvSpPr>
        <p:spPr>
          <a:xfrm>
            <a:off x="1698734" y="2694715"/>
            <a:ext cx="8794531" cy="800219"/>
          </a:xfrm>
          <a:prstGeom prst="rect">
            <a:avLst/>
          </a:prstGeom>
          <a:noFill/>
        </p:spPr>
        <p:txBody>
          <a:bodyPr wrap="square" rtlCol="0">
            <a:spAutoFit/>
          </a:bodyPr>
          <a:lstStyle/>
          <a:p>
            <a:pPr algn="ctr"/>
            <a:r>
              <a:rPr lang="hu-HU" sz="2800" b="1" u="sng" dirty="0">
                <a:solidFill>
                  <a:schemeClr val="bg1"/>
                </a:solidFill>
              </a:rPr>
              <a:t>DDR (DOUBLE DATA RATE)</a:t>
            </a:r>
            <a:endParaRPr lang="hu-HU" sz="2800" u="sng" dirty="0">
              <a:solidFill>
                <a:schemeClr val="bg1"/>
              </a:solidFill>
            </a:endParaRPr>
          </a:p>
          <a:p>
            <a:pPr algn="ctr"/>
            <a:endParaRPr lang="hu-HU" dirty="0">
              <a:solidFill>
                <a:schemeClr val="bg1"/>
              </a:solidFill>
            </a:endParaRPr>
          </a:p>
        </p:txBody>
      </p:sp>
    </p:spTree>
    <p:extLst>
      <p:ext uri="{BB962C8B-B14F-4D97-AF65-F5344CB8AC3E}">
        <p14:creationId xmlns:p14="http://schemas.microsoft.com/office/powerpoint/2010/main" val="253826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6" fill="hold" nodeType="after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 calcmode="lin" valueType="num">
                                      <p:cBhvr additive="base">
                                        <p:cTn id="12" dur="500" fill="hold"/>
                                        <p:tgtEl>
                                          <p:spTgt spid="3">
                                            <p:txEl>
                                              <p:pRg st="0" end="0"/>
                                            </p:txEl>
                                          </p:spTgt>
                                        </p:tgtEl>
                                        <p:attrNameLst>
                                          <p:attrName>ppt_x</p:attrName>
                                        </p:attrNameLst>
                                      </p:cBhvr>
                                      <p:tavLst>
                                        <p:tav tm="0">
                                          <p:val>
                                            <p:strVal val="1+#ppt_w/2"/>
                                          </p:val>
                                        </p:tav>
                                        <p:tav tm="100000">
                                          <p:val>
                                            <p:strVal val="#ppt_x"/>
                                          </p:val>
                                        </p:tav>
                                      </p:tavLst>
                                    </p:anim>
                                    <p:anim calcmode="lin" valueType="num">
                                      <p:cBhvr additive="base">
                                        <p:cTn id="13"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6" fill="hold" nodeType="after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 calcmode="lin" valueType="num">
                                      <p:cBhvr additive="base">
                                        <p:cTn id="17" dur="500" fill="hold"/>
                                        <p:tgtEl>
                                          <p:spTgt spid="3">
                                            <p:txEl>
                                              <p:pRg st="1" end="1"/>
                                            </p:txEl>
                                          </p:spTgt>
                                        </p:tgtEl>
                                        <p:attrNameLst>
                                          <p:attrName>ppt_x</p:attrName>
                                        </p:attrNameLst>
                                      </p:cBhvr>
                                      <p:tavLst>
                                        <p:tav tm="0">
                                          <p:val>
                                            <p:strVal val="1+#ppt_w/2"/>
                                          </p:val>
                                        </p:tav>
                                        <p:tav tm="100000">
                                          <p:val>
                                            <p:strVal val="#ppt_x"/>
                                          </p:val>
                                        </p:tav>
                                      </p:tavLst>
                                    </p:anim>
                                    <p:anim calcmode="lin" valueType="num">
                                      <p:cBhvr additive="base">
                                        <p:cTn id="1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p:txBody>
          <a:bodyPr/>
          <a:lstStyle/>
          <a:p>
            <a:r>
              <a:rPr lang="hu-HU" dirty="0">
                <a:solidFill>
                  <a:schemeClr val="bg1"/>
                </a:solidFill>
                <a:latin typeface="Algerian" panose="04020705040A02060702" pitchFamily="82" charset="0"/>
              </a:rPr>
              <a:t>Memória típusok</a:t>
            </a:r>
          </a:p>
        </p:txBody>
      </p:sp>
      <p:sp>
        <p:nvSpPr>
          <p:cNvPr id="3" name="Tartalom helye 2"/>
          <p:cNvSpPr>
            <a:spLocks noGrp="1"/>
          </p:cNvSpPr>
          <p:nvPr>
            <p:ph idx="1"/>
          </p:nvPr>
        </p:nvSpPr>
        <p:spPr>
          <a:xfrm>
            <a:off x="838200" y="3494934"/>
            <a:ext cx="10515600" cy="1640737"/>
          </a:xfrm>
        </p:spPr>
        <p:txBody>
          <a:bodyPr>
            <a:normAutofit fontScale="92500" lnSpcReduction="10000"/>
          </a:bodyPr>
          <a:lstStyle/>
          <a:p>
            <a:r>
              <a:rPr lang="hu-HU" dirty="0">
                <a:solidFill>
                  <a:schemeClr val="bg1"/>
                </a:solidFill>
              </a:rPr>
              <a:t>Kevésbé elterjedt és kevésbé használatos</a:t>
            </a:r>
          </a:p>
          <a:p>
            <a:r>
              <a:rPr lang="hu-HU" dirty="0">
                <a:solidFill>
                  <a:schemeClr val="bg1"/>
                </a:solidFill>
              </a:rPr>
              <a:t>Alacsonyabb sebesség és adatátviteli sebesség mint a DDR3 és a DDR4 esetében (133~200MHz)</a:t>
            </a:r>
          </a:p>
          <a:p>
            <a:r>
              <a:rPr lang="hu-HU" dirty="0">
                <a:solidFill>
                  <a:schemeClr val="bg1"/>
                </a:solidFill>
              </a:rPr>
              <a:t>Kevésbé kompatibilis az újabb alaplapokkal</a:t>
            </a:r>
          </a:p>
          <a:p>
            <a:endParaRPr lang="hu-HU" dirty="0"/>
          </a:p>
        </p:txBody>
      </p:sp>
      <p:sp>
        <p:nvSpPr>
          <p:cNvPr id="5" name="Szövegdoboz 4"/>
          <p:cNvSpPr txBox="1"/>
          <p:nvPr/>
        </p:nvSpPr>
        <p:spPr>
          <a:xfrm>
            <a:off x="1698734" y="2694715"/>
            <a:ext cx="8794531" cy="800219"/>
          </a:xfrm>
          <a:prstGeom prst="rect">
            <a:avLst/>
          </a:prstGeom>
          <a:noFill/>
        </p:spPr>
        <p:txBody>
          <a:bodyPr wrap="square" rtlCol="0">
            <a:spAutoFit/>
          </a:bodyPr>
          <a:lstStyle/>
          <a:p>
            <a:pPr algn="ctr"/>
            <a:r>
              <a:rPr lang="hu-HU" sz="2800" b="1" u="sng" dirty="0">
                <a:solidFill>
                  <a:schemeClr val="bg1"/>
                </a:solidFill>
              </a:rPr>
              <a:t>DDR 2 (DOUBLE DATA RATE 2)</a:t>
            </a:r>
            <a:endParaRPr lang="hu-HU" sz="2800" u="sng" dirty="0">
              <a:solidFill>
                <a:schemeClr val="bg1"/>
              </a:solidFill>
            </a:endParaRPr>
          </a:p>
          <a:p>
            <a:pPr algn="ctr"/>
            <a:endParaRPr lang="hu-HU" dirty="0">
              <a:solidFill>
                <a:schemeClr val="bg1"/>
              </a:solidFill>
            </a:endParaRPr>
          </a:p>
        </p:txBody>
      </p:sp>
    </p:spTree>
    <p:extLst>
      <p:ext uri="{BB962C8B-B14F-4D97-AF65-F5344CB8AC3E}">
        <p14:creationId xmlns:p14="http://schemas.microsoft.com/office/powerpoint/2010/main" val="17309126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6" fill="hold" nodeType="after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 calcmode="lin" valueType="num">
                                      <p:cBhvr additive="base">
                                        <p:cTn id="12" dur="500" fill="hold"/>
                                        <p:tgtEl>
                                          <p:spTgt spid="3">
                                            <p:txEl>
                                              <p:pRg st="0" end="0"/>
                                            </p:txEl>
                                          </p:spTgt>
                                        </p:tgtEl>
                                        <p:attrNameLst>
                                          <p:attrName>ppt_x</p:attrName>
                                        </p:attrNameLst>
                                      </p:cBhvr>
                                      <p:tavLst>
                                        <p:tav tm="0">
                                          <p:val>
                                            <p:strVal val="1+#ppt_w/2"/>
                                          </p:val>
                                        </p:tav>
                                        <p:tav tm="100000">
                                          <p:val>
                                            <p:strVal val="#ppt_x"/>
                                          </p:val>
                                        </p:tav>
                                      </p:tavLst>
                                    </p:anim>
                                    <p:anim calcmode="lin" valueType="num">
                                      <p:cBhvr additive="base">
                                        <p:cTn id="13"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6" fill="hold" nodeType="after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 calcmode="lin" valueType="num">
                                      <p:cBhvr additive="base">
                                        <p:cTn id="17" dur="500" fill="hold"/>
                                        <p:tgtEl>
                                          <p:spTgt spid="3">
                                            <p:txEl>
                                              <p:pRg st="1" end="1"/>
                                            </p:txEl>
                                          </p:spTgt>
                                        </p:tgtEl>
                                        <p:attrNameLst>
                                          <p:attrName>ppt_x</p:attrName>
                                        </p:attrNameLst>
                                      </p:cBhvr>
                                      <p:tavLst>
                                        <p:tav tm="0">
                                          <p:val>
                                            <p:strVal val="1+#ppt_w/2"/>
                                          </p:val>
                                        </p:tav>
                                        <p:tav tm="100000">
                                          <p:val>
                                            <p:strVal val="#ppt_x"/>
                                          </p:val>
                                        </p:tav>
                                      </p:tavLst>
                                    </p:anim>
                                    <p:anim calcmode="lin" valueType="num">
                                      <p:cBhvr additive="base">
                                        <p:cTn id="1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6" fill="hold" nodeType="after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 calcmode="lin" valueType="num">
                                      <p:cBhvr additive="base">
                                        <p:cTn id="22" dur="500" fill="hold"/>
                                        <p:tgtEl>
                                          <p:spTgt spid="3">
                                            <p:txEl>
                                              <p:pRg st="2" end="2"/>
                                            </p:txEl>
                                          </p:spTgt>
                                        </p:tgtEl>
                                        <p:attrNameLst>
                                          <p:attrName>ppt_x</p:attrName>
                                        </p:attrNameLst>
                                      </p:cBhvr>
                                      <p:tavLst>
                                        <p:tav tm="0">
                                          <p:val>
                                            <p:strVal val="1+#ppt_w/2"/>
                                          </p:val>
                                        </p:tav>
                                        <p:tav tm="100000">
                                          <p:val>
                                            <p:strVal val="#ppt_x"/>
                                          </p:val>
                                        </p:tav>
                                      </p:tavLst>
                                    </p:anim>
                                    <p:anim calcmode="lin" valueType="num">
                                      <p:cBhvr additive="base">
                                        <p:cTn id="23"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p:txBody>
          <a:bodyPr/>
          <a:lstStyle/>
          <a:p>
            <a:r>
              <a:rPr lang="hu-HU" dirty="0">
                <a:solidFill>
                  <a:schemeClr val="bg1"/>
                </a:solidFill>
                <a:latin typeface="Algerian" panose="04020705040A02060702" pitchFamily="82" charset="0"/>
              </a:rPr>
              <a:t>Memória típusok</a:t>
            </a:r>
          </a:p>
        </p:txBody>
      </p:sp>
      <p:sp>
        <p:nvSpPr>
          <p:cNvPr id="3" name="Tartalom helye 2"/>
          <p:cNvSpPr>
            <a:spLocks noGrp="1"/>
          </p:cNvSpPr>
          <p:nvPr>
            <p:ph idx="1"/>
          </p:nvPr>
        </p:nvSpPr>
        <p:spPr>
          <a:xfrm>
            <a:off x="838200" y="3494934"/>
            <a:ext cx="10515600" cy="1640737"/>
          </a:xfrm>
        </p:spPr>
        <p:txBody>
          <a:bodyPr>
            <a:normAutofit/>
          </a:bodyPr>
          <a:lstStyle/>
          <a:p>
            <a:r>
              <a:rPr lang="hu-HU" dirty="0">
                <a:solidFill>
                  <a:schemeClr val="bg1"/>
                </a:solidFill>
              </a:rPr>
              <a:t>Sok régebbi számítógépben jelenleg is DDR3-as </a:t>
            </a:r>
            <a:r>
              <a:rPr lang="hu-HU" dirty="0" err="1">
                <a:solidFill>
                  <a:schemeClr val="bg1"/>
                </a:solidFill>
              </a:rPr>
              <a:t>ramok</a:t>
            </a:r>
            <a:r>
              <a:rPr lang="hu-HU" dirty="0">
                <a:solidFill>
                  <a:schemeClr val="bg1"/>
                </a:solidFill>
              </a:rPr>
              <a:t> vannak</a:t>
            </a:r>
          </a:p>
          <a:p>
            <a:r>
              <a:rPr lang="hu-HU" dirty="0">
                <a:solidFill>
                  <a:schemeClr val="bg1"/>
                </a:solidFill>
              </a:rPr>
              <a:t>Sebessége: 400–1066 MHz</a:t>
            </a:r>
          </a:p>
          <a:p>
            <a:endParaRPr lang="hu-HU" dirty="0"/>
          </a:p>
        </p:txBody>
      </p:sp>
      <p:sp>
        <p:nvSpPr>
          <p:cNvPr id="5" name="Szövegdoboz 4"/>
          <p:cNvSpPr txBox="1"/>
          <p:nvPr/>
        </p:nvSpPr>
        <p:spPr>
          <a:xfrm>
            <a:off x="1698734" y="2694715"/>
            <a:ext cx="8794531" cy="800219"/>
          </a:xfrm>
          <a:prstGeom prst="rect">
            <a:avLst/>
          </a:prstGeom>
          <a:noFill/>
        </p:spPr>
        <p:txBody>
          <a:bodyPr wrap="square" rtlCol="0">
            <a:spAutoFit/>
          </a:bodyPr>
          <a:lstStyle/>
          <a:p>
            <a:pPr algn="ctr"/>
            <a:r>
              <a:rPr lang="hu-HU" sz="2800" b="1" u="sng" dirty="0">
                <a:solidFill>
                  <a:schemeClr val="bg1"/>
                </a:solidFill>
              </a:rPr>
              <a:t>DDR 3 (DOUBLE DATA RATE 3)</a:t>
            </a:r>
            <a:endParaRPr lang="hu-HU" sz="2800" u="sng" dirty="0">
              <a:solidFill>
                <a:schemeClr val="bg1"/>
              </a:solidFill>
            </a:endParaRPr>
          </a:p>
          <a:p>
            <a:pPr algn="ctr"/>
            <a:endParaRPr lang="hu-HU" dirty="0">
              <a:solidFill>
                <a:schemeClr val="bg1"/>
              </a:solidFill>
            </a:endParaRPr>
          </a:p>
        </p:txBody>
      </p:sp>
    </p:spTree>
    <p:extLst>
      <p:ext uri="{BB962C8B-B14F-4D97-AF65-F5344CB8AC3E}">
        <p14:creationId xmlns:p14="http://schemas.microsoft.com/office/powerpoint/2010/main" val="1507068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6" fill="hold" nodeType="after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 calcmode="lin" valueType="num">
                                      <p:cBhvr additive="base">
                                        <p:cTn id="12" dur="500" fill="hold"/>
                                        <p:tgtEl>
                                          <p:spTgt spid="3">
                                            <p:txEl>
                                              <p:pRg st="0" end="0"/>
                                            </p:txEl>
                                          </p:spTgt>
                                        </p:tgtEl>
                                        <p:attrNameLst>
                                          <p:attrName>ppt_x</p:attrName>
                                        </p:attrNameLst>
                                      </p:cBhvr>
                                      <p:tavLst>
                                        <p:tav tm="0">
                                          <p:val>
                                            <p:strVal val="1+#ppt_w/2"/>
                                          </p:val>
                                        </p:tav>
                                        <p:tav tm="100000">
                                          <p:val>
                                            <p:strVal val="#ppt_x"/>
                                          </p:val>
                                        </p:tav>
                                      </p:tavLst>
                                    </p:anim>
                                    <p:anim calcmode="lin" valueType="num">
                                      <p:cBhvr additive="base">
                                        <p:cTn id="13"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6" fill="hold" nodeType="after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 calcmode="lin" valueType="num">
                                      <p:cBhvr additive="base">
                                        <p:cTn id="17" dur="500" fill="hold"/>
                                        <p:tgtEl>
                                          <p:spTgt spid="3">
                                            <p:txEl>
                                              <p:pRg st="1" end="1"/>
                                            </p:txEl>
                                          </p:spTgt>
                                        </p:tgtEl>
                                        <p:attrNameLst>
                                          <p:attrName>ppt_x</p:attrName>
                                        </p:attrNameLst>
                                      </p:cBhvr>
                                      <p:tavLst>
                                        <p:tav tm="0">
                                          <p:val>
                                            <p:strVal val="1+#ppt_w/2"/>
                                          </p:val>
                                        </p:tav>
                                        <p:tav tm="100000">
                                          <p:val>
                                            <p:strVal val="#ppt_x"/>
                                          </p:val>
                                        </p:tav>
                                      </p:tavLst>
                                    </p:anim>
                                    <p:anim calcmode="lin" valueType="num">
                                      <p:cBhvr additive="base">
                                        <p:cTn id="1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p:txBody>
          <a:bodyPr/>
          <a:lstStyle/>
          <a:p>
            <a:r>
              <a:rPr lang="hu-HU" dirty="0">
                <a:solidFill>
                  <a:schemeClr val="bg1"/>
                </a:solidFill>
                <a:latin typeface="Algerian" panose="04020705040A02060702" pitchFamily="82" charset="0"/>
              </a:rPr>
              <a:t>Memória típusok</a:t>
            </a:r>
          </a:p>
        </p:txBody>
      </p:sp>
      <p:sp>
        <p:nvSpPr>
          <p:cNvPr id="3" name="Tartalom helye 2"/>
          <p:cNvSpPr>
            <a:spLocks noGrp="1"/>
          </p:cNvSpPr>
          <p:nvPr>
            <p:ph idx="1"/>
          </p:nvPr>
        </p:nvSpPr>
        <p:spPr>
          <a:xfrm>
            <a:off x="838200" y="3494934"/>
            <a:ext cx="10515600" cy="1640737"/>
          </a:xfrm>
        </p:spPr>
        <p:txBody>
          <a:bodyPr>
            <a:normAutofit/>
          </a:bodyPr>
          <a:lstStyle/>
          <a:p>
            <a:r>
              <a:rPr lang="hu-HU" dirty="0">
                <a:solidFill>
                  <a:schemeClr val="bg1"/>
                </a:solidFill>
              </a:rPr>
              <a:t>Jelenleg a legelterjedtebb RAM típus</a:t>
            </a:r>
          </a:p>
          <a:p>
            <a:r>
              <a:rPr lang="hu-HU" dirty="0">
                <a:solidFill>
                  <a:schemeClr val="bg1"/>
                </a:solidFill>
              </a:rPr>
              <a:t>Sebessége: 2133MHz – 3000+ </a:t>
            </a:r>
            <a:r>
              <a:rPr lang="hu-HU" dirty="0" err="1">
                <a:solidFill>
                  <a:schemeClr val="bg1"/>
                </a:solidFill>
              </a:rPr>
              <a:t>Mhz</a:t>
            </a:r>
            <a:r>
              <a:rPr lang="hu-HU" dirty="0">
                <a:solidFill>
                  <a:schemeClr val="bg1"/>
                </a:solidFill>
              </a:rPr>
              <a:t> (</a:t>
            </a:r>
            <a:r>
              <a:rPr lang="hu-HU" dirty="0" err="1">
                <a:solidFill>
                  <a:schemeClr val="bg1"/>
                </a:solidFill>
              </a:rPr>
              <a:t>pl</a:t>
            </a:r>
            <a:r>
              <a:rPr lang="hu-HU" dirty="0">
                <a:solidFill>
                  <a:schemeClr val="bg1"/>
                </a:solidFill>
              </a:rPr>
              <a:t>: 3200, 3400)</a:t>
            </a:r>
          </a:p>
          <a:p>
            <a:r>
              <a:rPr lang="hu-HU" dirty="0">
                <a:solidFill>
                  <a:schemeClr val="bg1"/>
                </a:solidFill>
              </a:rPr>
              <a:t>Nem olyan drágák</a:t>
            </a:r>
          </a:p>
        </p:txBody>
      </p:sp>
      <p:sp>
        <p:nvSpPr>
          <p:cNvPr id="5" name="Szövegdoboz 4"/>
          <p:cNvSpPr txBox="1"/>
          <p:nvPr/>
        </p:nvSpPr>
        <p:spPr>
          <a:xfrm>
            <a:off x="1698734" y="2694715"/>
            <a:ext cx="8794531" cy="800219"/>
          </a:xfrm>
          <a:prstGeom prst="rect">
            <a:avLst/>
          </a:prstGeom>
          <a:noFill/>
        </p:spPr>
        <p:txBody>
          <a:bodyPr wrap="square" rtlCol="0">
            <a:spAutoFit/>
          </a:bodyPr>
          <a:lstStyle/>
          <a:p>
            <a:pPr algn="ctr"/>
            <a:r>
              <a:rPr lang="hu-HU" sz="2800" b="1" u="sng" dirty="0">
                <a:solidFill>
                  <a:schemeClr val="bg1"/>
                </a:solidFill>
              </a:rPr>
              <a:t>DDR 4 (DOUBLE DATA RATE 4)</a:t>
            </a:r>
            <a:endParaRPr lang="hu-HU" sz="2800" u="sng" dirty="0">
              <a:solidFill>
                <a:schemeClr val="bg1"/>
              </a:solidFill>
            </a:endParaRPr>
          </a:p>
          <a:p>
            <a:pPr algn="ctr"/>
            <a:endParaRPr lang="hu-HU" dirty="0">
              <a:solidFill>
                <a:schemeClr val="bg1"/>
              </a:solidFill>
            </a:endParaRPr>
          </a:p>
        </p:txBody>
      </p:sp>
    </p:spTree>
    <p:extLst>
      <p:ext uri="{BB962C8B-B14F-4D97-AF65-F5344CB8AC3E}">
        <p14:creationId xmlns:p14="http://schemas.microsoft.com/office/powerpoint/2010/main" val="666382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6" fill="hold" nodeType="after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 calcmode="lin" valueType="num">
                                      <p:cBhvr additive="base">
                                        <p:cTn id="12" dur="500" fill="hold"/>
                                        <p:tgtEl>
                                          <p:spTgt spid="3">
                                            <p:txEl>
                                              <p:pRg st="0" end="0"/>
                                            </p:txEl>
                                          </p:spTgt>
                                        </p:tgtEl>
                                        <p:attrNameLst>
                                          <p:attrName>ppt_x</p:attrName>
                                        </p:attrNameLst>
                                      </p:cBhvr>
                                      <p:tavLst>
                                        <p:tav tm="0">
                                          <p:val>
                                            <p:strVal val="1+#ppt_w/2"/>
                                          </p:val>
                                        </p:tav>
                                        <p:tav tm="100000">
                                          <p:val>
                                            <p:strVal val="#ppt_x"/>
                                          </p:val>
                                        </p:tav>
                                      </p:tavLst>
                                    </p:anim>
                                    <p:anim calcmode="lin" valueType="num">
                                      <p:cBhvr additive="base">
                                        <p:cTn id="13"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6" fill="hold" nodeType="after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 calcmode="lin" valueType="num">
                                      <p:cBhvr additive="base">
                                        <p:cTn id="17" dur="500" fill="hold"/>
                                        <p:tgtEl>
                                          <p:spTgt spid="3">
                                            <p:txEl>
                                              <p:pRg st="1" end="1"/>
                                            </p:txEl>
                                          </p:spTgt>
                                        </p:tgtEl>
                                        <p:attrNameLst>
                                          <p:attrName>ppt_x</p:attrName>
                                        </p:attrNameLst>
                                      </p:cBhvr>
                                      <p:tavLst>
                                        <p:tav tm="0">
                                          <p:val>
                                            <p:strVal val="1+#ppt_w/2"/>
                                          </p:val>
                                        </p:tav>
                                        <p:tav tm="100000">
                                          <p:val>
                                            <p:strVal val="#ppt_x"/>
                                          </p:val>
                                        </p:tav>
                                      </p:tavLst>
                                    </p:anim>
                                    <p:anim calcmode="lin" valueType="num">
                                      <p:cBhvr additive="base">
                                        <p:cTn id="1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6" fill="hold" nodeType="after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 calcmode="lin" valueType="num">
                                      <p:cBhvr additive="base">
                                        <p:cTn id="22" dur="500" fill="hold"/>
                                        <p:tgtEl>
                                          <p:spTgt spid="3">
                                            <p:txEl>
                                              <p:pRg st="2" end="2"/>
                                            </p:txEl>
                                          </p:spTgt>
                                        </p:tgtEl>
                                        <p:attrNameLst>
                                          <p:attrName>ppt_x</p:attrName>
                                        </p:attrNameLst>
                                      </p:cBhvr>
                                      <p:tavLst>
                                        <p:tav tm="0">
                                          <p:val>
                                            <p:strVal val="1+#ppt_w/2"/>
                                          </p:val>
                                        </p:tav>
                                        <p:tav tm="100000">
                                          <p:val>
                                            <p:strVal val="#ppt_x"/>
                                          </p:val>
                                        </p:tav>
                                      </p:tavLst>
                                    </p:anim>
                                    <p:anim calcmode="lin" valueType="num">
                                      <p:cBhvr additive="base">
                                        <p:cTn id="23"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p:txBody>
          <a:bodyPr/>
          <a:lstStyle/>
          <a:p>
            <a:r>
              <a:rPr lang="hu-HU" dirty="0">
                <a:solidFill>
                  <a:schemeClr val="bg1"/>
                </a:solidFill>
                <a:latin typeface="Algerian" panose="04020705040A02060702" pitchFamily="82" charset="0"/>
              </a:rPr>
              <a:t>Memória típusok</a:t>
            </a:r>
          </a:p>
        </p:txBody>
      </p:sp>
      <p:sp>
        <p:nvSpPr>
          <p:cNvPr id="3" name="Tartalom helye 2"/>
          <p:cNvSpPr>
            <a:spLocks noGrp="1"/>
          </p:cNvSpPr>
          <p:nvPr>
            <p:ph idx="1"/>
          </p:nvPr>
        </p:nvSpPr>
        <p:spPr>
          <a:xfrm>
            <a:off x="838200" y="3494934"/>
            <a:ext cx="10515600" cy="1640737"/>
          </a:xfrm>
        </p:spPr>
        <p:txBody>
          <a:bodyPr>
            <a:normAutofit fontScale="92500" lnSpcReduction="20000"/>
          </a:bodyPr>
          <a:lstStyle/>
          <a:p>
            <a:r>
              <a:rPr lang="hu-HU" dirty="0">
                <a:solidFill>
                  <a:schemeClr val="bg1"/>
                </a:solidFill>
              </a:rPr>
              <a:t>2021-ben jelent meg</a:t>
            </a:r>
          </a:p>
          <a:p>
            <a:r>
              <a:rPr lang="hu-HU" dirty="0">
                <a:solidFill>
                  <a:schemeClr val="bg1"/>
                </a:solidFill>
              </a:rPr>
              <a:t>Sebessége: 3200 - 6400 MHz (átlagosan: 4800 MHz)</a:t>
            </a:r>
          </a:p>
          <a:p>
            <a:r>
              <a:rPr lang="hu-HU" dirty="0">
                <a:solidFill>
                  <a:schemeClr val="bg1"/>
                </a:solidFill>
              </a:rPr>
              <a:t>Alacsonyabb feszültségen működnek  (energiahatékonyabb)</a:t>
            </a:r>
          </a:p>
          <a:p>
            <a:r>
              <a:rPr lang="hu-HU" dirty="0">
                <a:solidFill>
                  <a:schemeClr val="bg1"/>
                </a:solidFill>
              </a:rPr>
              <a:t>Nem annyira elterjedt </a:t>
            </a:r>
            <a:r>
              <a:rPr lang="hu-HU" i="1" dirty="0">
                <a:solidFill>
                  <a:schemeClr val="bg1"/>
                </a:solidFill>
              </a:rPr>
              <a:t>(még) (magasabb ár miatt)</a:t>
            </a:r>
          </a:p>
        </p:txBody>
      </p:sp>
      <p:sp>
        <p:nvSpPr>
          <p:cNvPr id="5" name="Szövegdoboz 4"/>
          <p:cNvSpPr txBox="1"/>
          <p:nvPr/>
        </p:nvSpPr>
        <p:spPr>
          <a:xfrm>
            <a:off x="1698734" y="2694715"/>
            <a:ext cx="8794531" cy="800219"/>
          </a:xfrm>
          <a:prstGeom prst="rect">
            <a:avLst/>
          </a:prstGeom>
          <a:noFill/>
        </p:spPr>
        <p:txBody>
          <a:bodyPr wrap="square" rtlCol="0">
            <a:spAutoFit/>
          </a:bodyPr>
          <a:lstStyle/>
          <a:p>
            <a:pPr algn="ctr"/>
            <a:r>
              <a:rPr lang="hu-HU" sz="2800" b="1" u="sng" dirty="0">
                <a:solidFill>
                  <a:schemeClr val="bg1"/>
                </a:solidFill>
              </a:rPr>
              <a:t>DDR 5 (DOUBLE DATA RATE 5)</a:t>
            </a:r>
            <a:endParaRPr lang="hu-HU" sz="2800" u="sng" dirty="0">
              <a:solidFill>
                <a:schemeClr val="bg1"/>
              </a:solidFill>
            </a:endParaRPr>
          </a:p>
          <a:p>
            <a:pPr algn="ctr"/>
            <a:endParaRPr lang="hu-HU" dirty="0">
              <a:solidFill>
                <a:schemeClr val="bg1"/>
              </a:solidFill>
            </a:endParaRPr>
          </a:p>
        </p:txBody>
      </p:sp>
      <p:pic>
        <p:nvPicPr>
          <p:cNvPr id="6" name="Kép 5" descr="A képen képernyőkép látható&#10;&#10;Automatikusan generált leírás">
            <a:extLst>
              <a:ext uri="{FF2B5EF4-FFF2-40B4-BE49-F238E27FC236}">
                <a16:creationId xmlns:a16="http://schemas.microsoft.com/office/drawing/2014/main" id="{2707BD5B-4DA4-186F-B4F9-3EF0889F26B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21415655">
            <a:off x="8540184" y="3604880"/>
            <a:ext cx="4215650" cy="4215650"/>
          </a:xfrm>
          <a:prstGeom prst="rect">
            <a:avLst/>
          </a:prstGeom>
        </p:spPr>
      </p:pic>
    </p:spTree>
    <p:extLst>
      <p:ext uri="{BB962C8B-B14F-4D97-AF65-F5344CB8AC3E}">
        <p14:creationId xmlns:p14="http://schemas.microsoft.com/office/powerpoint/2010/main" val="11379015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6" fill="hold" nodeType="after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 calcmode="lin" valueType="num">
                                      <p:cBhvr additive="base">
                                        <p:cTn id="12" dur="500" fill="hold"/>
                                        <p:tgtEl>
                                          <p:spTgt spid="3">
                                            <p:txEl>
                                              <p:pRg st="0" end="0"/>
                                            </p:txEl>
                                          </p:spTgt>
                                        </p:tgtEl>
                                        <p:attrNameLst>
                                          <p:attrName>ppt_x</p:attrName>
                                        </p:attrNameLst>
                                      </p:cBhvr>
                                      <p:tavLst>
                                        <p:tav tm="0">
                                          <p:val>
                                            <p:strVal val="1+#ppt_w/2"/>
                                          </p:val>
                                        </p:tav>
                                        <p:tav tm="100000">
                                          <p:val>
                                            <p:strVal val="#ppt_x"/>
                                          </p:val>
                                        </p:tav>
                                      </p:tavLst>
                                    </p:anim>
                                    <p:anim calcmode="lin" valueType="num">
                                      <p:cBhvr additive="base">
                                        <p:cTn id="13"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6" fill="hold" nodeType="after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 calcmode="lin" valueType="num">
                                      <p:cBhvr additive="base">
                                        <p:cTn id="17" dur="500" fill="hold"/>
                                        <p:tgtEl>
                                          <p:spTgt spid="3">
                                            <p:txEl>
                                              <p:pRg st="1" end="1"/>
                                            </p:txEl>
                                          </p:spTgt>
                                        </p:tgtEl>
                                        <p:attrNameLst>
                                          <p:attrName>ppt_x</p:attrName>
                                        </p:attrNameLst>
                                      </p:cBhvr>
                                      <p:tavLst>
                                        <p:tav tm="0">
                                          <p:val>
                                            <p:strVal val="1+#ppt_w/2"/>
                                          </p:val>
                                        </p:tav>
                                        <p:tav tm="100000">
                                          <p:val>
                                            <p:strVal val="#ppt_x"/>
                                          </p:val>
                                        </p:tav>
                                      </p:tavLst>
                                    </p:anim>
                                    <p:anim calcmode="lin" valueType="num">
                                      <p:cBhvr additive="base">
                                        <p:cTn id="1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6" fill="hold" nodeType="after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 calcmode="lin" valueType="num">
                                      <p:cBhvr additive="base">
                                        <p:cTn id="22" dur="500" fill="hold"/>
                                        <p:tgtEl>
                                          <p:spTgt spid="3">
                                            <p:txEl>
                                              <p:pRg st="2" end="2"/>
                                            </p:txEl>
                                          </p:spTgt>
                                        </p:tgtEl>
                                        <p:attrNameLst>
                                          <p:attrName>ppt_x</p:attrName>
                                        </p:attrNameLst>
                                      </p:cBhvr>
                                      <p:tavLst>
                                        <p:tav tm="0">
                                          <p:val>
                                            <p:strVal val="1+#ppt_w/2"/>
                                          </p:val>
                                        </p:tav>
                                        <p:tav tm="100000">
                                          <p:val>
                                            <p:strVal val="#ppt_x"/>
                                          </p:val>
                                        </p:tav>
                                      </p:tavLst>
                                    </p:anim>
                                    <p:anim calcmode="lin" valueType="num">
                                      <p:cBhvr additive="base">
                                        <p:cTn id="23"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2" presetClass="entr" presetSubtype="6" fill="hold" nodeType="after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 calcmode="lin" valueType="num">
                                      <p:cBhvr additive="base">
                                        <p:cTn id="27" dur="500" fill="hold"/>
                                        <p:tgtEl>
                                          <p:spTgt spid="3">
                                            <p:txEl>
                                              <p:pRg st="3" end="3"/>
                                            </p:txEl>
                                          </p:spTgt>
                                        </p:tgtEl>
                                        <p:attrNameLst>
                                          <p:attrName>ppt_x</p:attrName>
                                        </p:attrNameLst>
                                      </p:cBhvr>
                                      <p:tavLst>
                                        <p:tav tm="0">
                                          <p:val>
                                            <p:strVal val="1+#ppt_w/2"/>
                                          </p:val>
                                        </p:tav>
                                        <p:tav tm="100000">
                                          <p:val>
                                            <p:strVal val="#ppt_x"/>
                                          </p:val>
                                        </p:tav>
                                      </p:tavLst>
                                    </p:anim>
                                    <p:anim calcmode="lin" valueType="num">
                                      <p:cBhvr additive="base">
                                        <p:cTn id="28"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9" presetID="2" presetClass="entr" presetSubtype="6" fill="hold" nodeType="withEffect">
                                  <p:stCondLst>
                                    <p:cond delay="0"/>
                                  </p:stCondLst>
                                  <p:childTnLst>
                                    <p:set>
                                      <p:cBhvr>
                                        <p:cTn id="30" dur="1" fill="hold">
                                          <p:stCondLst>
                                            <p:cond delay="0"/>
                                          </p:stCondLst>
                                        </p:cTn>
                                        <p:tgtEl>
                                          <p:spTgt spid="6"/>
                                        </p:tgtEl>
                                        <p:attrNameLst>
                                          <p:attrName>style.visibility</p:attrName>
                                        </p:attrNameLst>
                                      </p:cBhvr>
                                      <p:to>
                                        <p:strVal val="visible"/>
                                      </p:to>
                                    </p:set>
                                    <p:anim calcmode="lin" valueType="num">
                                      <p:cBhvr additive="base">
                                        <p:cTn id="31" dur="500" fill="hold"/>
                                        <p:tgtEl>
                                          <p:spTgt spid="6"/>
                                        </p:tgtEl>
                                        <p:attrNameLst>
                                          <p:attrName>ppt_x</p:attrName>
                                        </p:attrNameLst>
                                      </p:cBhvr>
                                      <p:tavLst>
                                        <p:tav tm="0">
                                          <p:val>
                                            <p:strVal val="1+#ppt_w/2"/>
                                          </p:val>
                                        </p:tav>
                                        <p:tav tm="100000">
                                          <p:val>
                                            <p:strVal val="#ppt_x"/>
                                          </p:val>
                                        </p:tav>
                                      </p:tavLst>
                                    </p:anim>
                                    <p:anim calcmode="lin" valueType="num">
                                      <p:cBhvr additive="base">
                                        <p:cTn id="3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p:txBody>
          <a:bodyPr/>
          <a:lstStyle/>
          <a:p>
            <a:r>
              <a:rPr lang="hu-HU" dirty="0">
                <a:solidFill>
                  <a:schemeClr val="bg1"/>
                </a:solidFill>
                <a:latin typeface="Algerian" panose="04020705040A02060702" pitchFamily="82" charset="0"/>
              </a:rPr>
              <a:t>Memória típusok</a:t>
            </a:r>
          </a:p>
        </p:txBody>
      </p:sp>
      <p:sp>
        <p:nvSpPr>
          <p:cNvPr id="3" name="Tartalom helye 2"/>
          <p:cNvSpPr>
            <a:spLocks noGrp="1"/>
          </p:cNvSpPr>
          <p:nvPr>
            <p:ph idx="1"/>
          </p:nvPr>
        </p:nvSpPr>
        <p:spPr>
          <a:xfrm>
            <a:off x="426720" y="3809286"/>
            <a:ext cx="7726680" cy="1640737"/>
          </a:xfrm>
        </p:spPr>
        <p:txBody>
          <a:bodyPr>
            <a:normAutofit fontScale="92500" lnSpcReduction="20000"/>
          </a:bodyPr>
          <a:lstStyle/>
          <a:p>
            <a:r>
              <a:rPr lang="hu-HU" dirty="0">
                <a:solidFill>
                  <a:schemeClr val="bg1"/>
                </a:solidFill>
              </a:rPr>
              <a:t>GDDR 5, GDDR 6, GDDR 6X, GDDR 7</a:t>
            </a:r>
          </a:p>
          <a:p>
            <a:r>
              <a:rPr lang="hu-HU" dirty="0">
                <a:solidFill>
                  <a:schemeClr val="bg1"/>
                </a:solidFill>
              </a:rPr>
              <a:t>GDDR 5: gyorsasága 1400 MHz (</a:t>
            </a:r>
            <a:r>
              <a:rPr lang="hu-HU" dirty="0" err="1">
                <a:solidFill>
                  <a:schemeClr val="bg1"/>
                </a:solidFill>
              </a:rPr>
              <a:t>boost</a:t>
            </a:r>
            <a:r>
              <a:rPr lang="hu-HU" dirty="0">
                <a:solidFill>
                  <a:schemeClr val="bg1"/>
                </a:solidFill>
              </a:rPr>
              <a:t> </a:t>
            </a:r>
            <a:r>
              <a:rPr lang="hu-HU" dirty="0">
                <a:solidFill>
                  <a:schemeClr val="bg1"/>
                </a:solidFill>
                <a:sym typeface="Wingdings" panose="05000000000000000000" pitchFamily="2" charset="2"/>
              </a:rPr>
              <a:t> 1540 MHz-ig</a:t>
            </a:r>
            <a:r>
              <a:rPr lang="hu-HU" dirty="0">
                <a:solidFill>
                  <a:schemeClr val="bg1"/>
                </a:solidFill>
              </a:rPr>
              <a:t>)</a:t>
            </a:r>
          </a:p>
          <a:p>
            <a:r>
              <a:rPr lang="hu-HU" dirty="0">
                <a:solidFill>
                  <a:schemeClr val="bg1"/>
                </a:solidFill>
              </a:rPr>
              <a:t>GDDR 6: gyorsasága 1650 MHz (</a:t>
            </a:r>
            <a:r>
              <a:rPr lang="hu-HU" dirty="0" err="1">
                <a:solidFill>
                  <a:schemeClr val="bg1"/>
                </a:solidFill>
              </a:rPr>
              <a:t>boost</a:t>
            </a:r>
            <a:r>
              <a:rPr lang="hu-HU" dirty="0">
                <a:solidFill>
                  <a:schemeClr val="bg1"/>
                </a:solidFill>
              </a:rPr>
              <a:t> </a:t>
            </a:r>
            <a:r>
              <a:rPr lang="hu-HU" dirty="0">
                <a:solidFill>
                  <a:schemeClr val="bg1"/>
                </a:solidFill>
                <a:sym typeface="Wingdings" panose="05000000000000000000" pitchFamily="2" charset="2"/>
              </a:rPr>
              <a:t> 1770 MHz-ig</a:t>
            </a:r>
            <a:r>
              <a:rPr lang="hu-HU" dirty="0">
                <a:solidFill>
                  <a:schemeClr val="bg1"/>
                </a:solidFill>
              </a:rPr>
              <a:t>)</a:t>
            </a:r>
          </a:p>
          <a:p>
            <a:r>
              <a:rPr lang="hu-HU" dirty="0">
                <a:solidFill>
                  <a:schemeClr val="bg1"/>
                </a:solidFill>
              </a:rPr>
              <a:t>Az újabb RTX kártyákban már GDDR6/6X található</a:t>
            </a:r>
            <a:endParaRPr lang="hu-HU" i="1" dirty="0">
              <a:solidFill>
                <a:schemeClr val="bg1"/>
              </a:solidFill>
            </a:endParaRPr>
          </a:p>
        </p:txBody>
      </p:sp>
      <p:sp>
        <p:nvSpPr>
          <p:cNvPr id="5" name="Szövegdoboz 4"/>
          <p:cNvSpPr txBox="1"/>
          <p:nvPr/>
        </p:nvSpPr>
        <p:spPr>
          <a:xfrm>
            <a:off x="1698734" y="2248496"/>
            <a:ext cx="8794531" cy="800219"/>
          </a:xfrm>
          <a:prstGeom prst="rect">
            <a:avLst/>
          </a:prstGeom>
          <a:noFill/>
        </p:spPr>
        <p:txBody>
          <a:bodyPr wrap="square" rtlCol="0">
            <a:spAutoFit/>
          </a:bodyPr>
          <a:lstStyle/>
          <a:p>
            <a:pPr algn="ctr"/>
            <a:r>
              <a:rPr lang="hu-HU" sz="2800" b="1" u="sng" dirty="0">
                <a:solidFill>
                  <a:schemeClr val="bg1"/>
                </a:solidFill>
              </a:rPr>
              <a:t>GGDR (GRAPHICS DOUBLE DATA RATE)</a:t>
            </a:r>
            <a:endParaRPr lang="hu-HU" sz="2800" u="sng" dirty="0">
              <a:solidFill>
                <a:schemeClr val="bg1"/>
              </a:solidFill>
            </a:endParaRPr>
          </a:p>
          <a:p>
            <a:pPr algn="ctr"/>
            <a:endParaRPr lang="hu-HU" dirty="0">
              <a:solidFill>
                <a:schemeClr val="bg1"/>
              </a:solidFill>
            </a:endParaRPr>
          </a:p>
        </p:txBody>
      </p:sp>
      <p:pic>
        <p:nvPicPr>
          <p:cNvPr id="7" name="Kép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53177" y="2508583"/>
            <a:ext cx="5727624" cy="3820270"/>
          </a:xfrm>
          <a:prstGeom prst="rect">
            <a:avLst/>
          </a:prstGeom>
        </p:spPr>
      </p:pic>
    </p:spTree>
    <p:extLst>
      <p:ext uri="{BB962C8B-B14F-4D97-AF65-F5344CB8AC3E}">
        <p14:creationId xmlns:p14="http://schemas.microsoft.com/office/powerpoint/2010/main" val="605365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6" fill="hold" nodeType="after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 calcmode="lin" valueType="num">
                                      <p:cBhvr additive="base">
                                        <p:cTn id="12" dur="500" fill="hold"/>
                                        <p:tgtEl>
                                          <p:spTgt spid="3">
                                            <p:txEl>
                                              <p:pRg st="0" end="0"/>
                                            </p:txEl>
                                          </p:spTgt>
                                        </p:tgtEl>
                                        <p:attrNameLst>
                                          <p:attrName>ppt_x</p:attrName>
                                        </p:attrNameLst>
                                      </p:cBhvr>
                                      <p:tavLst>
                                        <p:tav tm="0">
                                          <p:val>
                                            <p:strVal val="1+#ppt_w/2"/>
                                          </p:val>
                                        </p:tav>
                                        <p:tav tm="100000">
                                          <p:val>
                                            <p:strVal val="#ppt_x"/>
                                          </p:val>
                                        </p:tav>
                                      </p:tavLst>
                                    </p:anim>
                                    <p:anim calcmode="lin" valueType="num">
                                      <p:cBhvr additive="base">
                                        <p:cTn id="13"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6" fill="hold" nodeType="after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 calcmode="lin" valueType="num">
                                      <p:cBhvr additive="base">
                                        <p:cTn id="17" dur="500" fill="hold"/>
                                        <p:tgtEl>
                                          <p:spTgt spid="3">
                                            <p:txEl>
                                              <p:pRg st="1" end="1"/>
                                            </p:txEl>
                                          </p:spTgt>
                                        </p:tgtEl>
                                        <p:attrNameLst>
                                          <p:attrName>ppt_x</p:attrName>
                                        </p:attrNameLst>
                                      </p:cBhvr>
                                      <p:tavLst>
                                        <p:tav tm="0">
                                          <p:val>
                                            <p:strVal val="1+#ppt_w/2"/>
                                          </p:val>
                                        </p:tav>
                                        <p:tav tm="100000">
                                          <p:val>
                                            <p:strVal val="#ppt_x"/>
                                          </p:val>
                                        </p:tav>
                                      </p:tavLst>
                                    </p:anim>
                                    <p:anim calcmode="lin" valueType="num">
                                      <p:cBhvr additive="base">
                                        <p:cTn id="1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6" fill="hold" nodeType="after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 calcmode="lin" valueType="num">
                                      <p:cBhvr additive="base">
                                        <p:cTn id="22" dur="500" fill="hold"/>
                                        <p:tgtEl>
                                          <p:spTgt spid="3">
                                            <p:txEl>
                                              <p:pRg st="2" end="2"/>
                                            </p:txEl>
                                          </p:spTgt>
                                        </p:tgtEl>
                                        <p:attrNameLst>
                                          <p:attrName>ppt_x</p:attrName>
                                        </p:attrNameLst>
                                      </p:cBhvr>
                                      <p:tavLst>
                                        <p:tav tm="0">
                                          <p:val>
                                            <p:strVal val="1+#ppt_w/2"/>
                                          </p:val>
                                        </p:tav>
                                        <p:tav tm="100000">
                                          <p:val>
                                            <p:strVal val="#ppt_x"/>
                                          </p:val>
                                        </p:tav>
                                      </p:tavLst>
                                    </p:anim>
                                    <p:anim calcmode="lin" valueType="num">
                                      <p:cBhvr additive="base">
                                        <p:cTn id="23"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2" presetClass="entr" presetSubtype="6" fill="hold" nodeType="after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 calcmode="lin" valueType="num">
                                      <p:cBhvr additive="base">
                                        <p:cTn id="27" dur="500" fill="hold"/>
                                        <p:tgtEl>
                                          <p:spTgt spid="3">
                                            <p:txEl>
                                              <p:pRg st="3" end="3"/>
                                            </p:txEl>
                                          </p:spTgt>
                                        </p:tgtEl>
                                        <p:attrNameLst>
                                          <p:attrName>ppt_x</p:attrName>
                                        </p:attrNameLst>
                                      </p:cBhvr>
                                      <p:tavLst>
                                        <p:tav tm="0">
                                          <p:val>
                                            <p:strVal val="1+#ppt_w/2"/>
                                          </p:val>
                                        </p:tav>
                                        <p:tav tm="100000">
                                          <p:val>
                                            <p:strVal val="#ppt_x"/>
                                          </p:val>
                                        </p:tav>
                                      </p:tavLst>
                                    </p:anim>
                                    <p:anim calcmode="lin" valueType="num">
                                      <p:cBhvr additive="base">
                                        <p:cTn id="28"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9" presetID="2" presetClass="entr" presetSubtype="6" fill="hold" nodeType="withEffect">
                                  <p:stCondLst>
                                    <p:cond delay="0"/>
                                  </p:stCondLst>
                                  <p:childTnLst>
                                    <p:set>
                                      <p:cBhvr>
                                        <p:cTn id="30" dur="1" fill="hold">
                                          <p:stCondLst>
                                            <p:cond delay="0"/>
                                          </p:stCondLst>
                                        </p:cTn>
                                        <p:tgtEl>
                                          <p:spTgt spid="7"/>
                                        </p:tgtEl>
                                        <p:attrNameLst>
                                          <p:attrName>style.visibility</p:attrName>
                                        </p:attrNameLst>
                                      </p:cBhvr>
                                      <p:to>
                                        <p:strVal val="visible"/>
                                      </p:to>
                                    </p:set>
                                    <p:anim calcmode="lin" valueType="num">
                                      <p:cBhvr additive="base">
                                        <p:cTn id="31" dur="500" fill="hold"/>
                                        <p:tgtEl>
                                          <p:spTgt spid="7"/>
                                        </p:tgtEl>
                                        <p:attrNameLst>
                                          <p:attrName>ppt_x</p:attrName>
                                        </p:attrNameLst>
                                      </p:cBhvr>
                                      <p:tavLst>
                                        <p:tav tm="0">
                                          <p:val>
                                            <p:strVal val="1+#ppt_w/2"/>
                                          </p:val>
                                        </p:tav>
                                        <p:tav tm="100000">
                                          <p:val>
                                            <p:strVal val="#ppt_x"/>
                                          </p:val>
                                        </p:tav>
                                      </p:tavLst>
                                    </p:anim>
                                    <p:anim calcmode="lin" valueType="num">
                                      <p:cBhvr additive="base">
                                        <p:cTn id="3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p:txBody>
          <a:bodyPr/>
          <a:lstStyle/>
          <a:p>
            <a:r>
              <a:rPr lang="hu-HU" dirty="0">
                <a:solidFill>
                  <a:schemeClr val="bg1"/>
                </a:solidFill>
                <a:latin typeface="Algerian" panose="04020705040A02060702" pitchFamily="82" charset="0"/>
              </a:rPr>
              <a:t>Memória típusok</a:t>
            </a:r>
          </a:p>
        </p:txBody>
      </p:sp>
      <p:sp>
        <p:nvSpPr>
          <p:cNvPr id="3" name="Tartalom helye 2"/>
          <p:cNvSpPr>
            <a:spLocks noGrp="1"/>
          </p:cNvSpPr>
          <p:nvPr>
            <p:ph idx="1"/>
          </p:nvPr>
        </p:nvSpPr>
        <p:spPr>
          <a:xfrm>
            <a:off x="838200" y="3381438"/>
            <a:ext cx="10515600" cy="2902404"/>
          </a:xfrm>
        </p:spPr>
        <p:txBody>
          <a:bodyPr>
            <a:normAutofit/>
          </a:bodyPr>
          <a:lstStyle/>
          <a:p>
            <a:r>
              <a:rPr lang="hu-HU" dirty="0">
                <a:solidFill>
                  <a:schemeClr val="bg1"/>
                </a:solidFill>
              </a:rPr>
              <a:t>36 </a:t>
            </a:r>
            <a:r>
              <a:rPr lang="hu-HU" dirty="0" err="1">
                <a:solidFill>
                  <a:schemeClr val="bg1"/>
                </a:solidFill>
              </a:rPr>
              <a:t>Gbps-os</a:t>
            </a:r>
            <a:r>
              <a:rPr lang="hu-HU" dirty="0">
                <a:solidFill>
                  <a:schemeClr val="bg1"/>
                </a:solidFill>
              </a:rPr>
              <a:t> sebesség </a:t>
            </a:r>
            <a:r>
              <a:rPr lang="hu-HU" dirty="0">
                <a:solidFill>
                  <a:schemeClr val="bg1"/>
                </a:solidFill>
                <a:sym typeface="Wingdings" panose="05000000000000000000" pitchFamily="2" charset="2"/>
              </a:rPr>
              <a:t> 50%-</a:t>
            </a:r>
            <a:r>
              <a:rPr lang="hu-HU" dirty="0" err="1">
                <a:solidFill>
                  <a:schemeClr val="bg1"/>
                </a:solidFill>
                <a:sym typeface="Wingdings" panose="05000000000000000000" pitchFamily="2" charset="2"/>
              </a:rPr>
              <a:t>os</a:t>
            </a:r>
            <a:r>
              <a:rPr lang="hu-HU" dirty="0">
                <a:solidFill>
                  <a:schemeClr val="bg1"/>
                </a:solidFill>
                <a:sym typeface="Wingdings" panose="05000000000000000000" pitchFamily="2" charset="2"/>
              </a:rPr>
              <a:t> sávszélesség növekedés a GDDR6X-hez képest (36 </a:t>
            </a:r>
            <a:r>
              <a:rPr lang="hu-HU" dirty="0" err="1">
                <a:solidFill>
                  <a:schemeClr val="bg1"/>
                </a:solidFill>
                <a:sym typeface="Wingdings" panose="05000000000000000000" pitchFamily="2" charset="2"/>
              </a:rPr>
              <a:t>vs</a:t>
            </a:r>
            <a:r>
              <a:rPr lang="hu-HU" dirty="0">
                <a:solidFill>
                  <a:schemeClr val="bg1"/>
                </a:solidFill>
                <a:sym typeface="Wingdings" panose="05000000000000000000" pitchFamily="2" charset="2"/>
              </a:rPr>
              <a:t> 22 </a:t>
            </a:r>
            <a:r>
              <a:rPr lang="hu-HU" dirty="0" err="1">
                <a:solidFill>
                  <a:schemeClr val="bg1"/>
                </a:solidFill>
                <a:sym typeface="Wingdings" panose="05000000000000000000" pitchFamily="2" charset="2"/>
              </a:rPr>
              <a:t>Gpbs</a:t>
            </a:r>
            <a:r>
              <a:rPr lang="hu-HU" dirty="0">
                <a:solidFill>
                  <a:schemeClr val="bg1"/>
                </a:solidFill>
                <a:sym typeface="Wingdings" panose="05000000000000000000" pitchFamily="2" charset="2"/>
              </a:rPr>
              <a:t>)</a:t>
            </a:r>
            <a:endParaRPr lang="hu-HU" dirty="0">
              <a:solidFill>
                <a:schemeClr val="bg1"/>
              </a:solidFill>
            </a:endParaRPr>
          </a:p>
          <a:p>
            <a:r>
              <a:rPr lang="hu-HU" dirty="0">
                <a:solidFill>
                  <a:schemeClr val="bg1"/>
                </a:solidFill>
              </a:rPr>
              <a:t>Egyszerre lesznek erősebbek, gyorsabbak és energiahatékonyabbak</a:t>
            </a:r>
          </a:p>
          <a:p>
            <a:r>
              <a:rPr lang="hu-HU" i="1" dirty="0">
                <a:solidFill>
                  <a:schemeClr val="bg1"/>
                </a:solidFill>
              </a:rPr>
              <a:t>Érkezésüket 2024-re tippelik</a:t>
            </a:r>
          </a:p>
        </p:txBody>
      </p:sp>
      <p:sp>
        <p:nvSpPr>
          <p:cNvPr id="5" name="Szövegdoboz 4"/>
          <p:cNvSpPr txBox="1"/>
          <p:nvPr/>
        </p:nvSpPr>
        <p:spPr>
          <a:xfrm>
            <a:off x="1698734" y="2248496"/>
            <a:ext cx="8794531" cy="800219"/>
          </a:xfrm>
          <a:prstGeom prst="rect">
            <a:avLst/>
          </a:prstGeom>
          <a:noFill/>
        </p:spPr>
        <p:txBody>
          <a:bodyPr wrap="square" rtlCol="0">
            <a:spAutoFit/>
          </a:bodyPr>
          <a:lstStyle/>
          <a:p>
            <a:pPr algn="ctr"/>
            <a:r>
              <a:rPr lang="hu-HU" sz="2800" b="1" u="sng" dirty="0">
                <a:solidFill>
                  <a:schemeClr val="bg1"/>
                </a:solidFill>
              </a:rPr>
              <a:t>GDDR 7</a:t>
            </a:r>
            <a:endParaRPr lang="hu-HU" sz="2800" u="sng" dirty="0">
              <a:solidFill>
                <a:schemeClr val="bg1"/>
              </a:solidFill>
            </a:endParaRPr>
          </a:p>
          <a:p>
            <a:pPr algn="ctr"/>
            <a:endParaRPr lang="hu-HU" dirty="0">
              <a:solidFill>
                <a:schemeClr val="bg1"/>
              </a:solidFill>
            </a:endParaRPr>
          </a:p>
        </p:txBody>
      </p:sp>
    </p:spTree>
    <p:extLst>
      <p:ext uri="{BB962C8B-B14F-4D97-AF65-F5344CB8AC3E}">
        <p14:creationId xmlns:p14="http://schemas.microsoft.com/office/powerpoint/2010/main" val="3850093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6" fill="hold" nodeType="after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 calcmode="lin" valueType="num">
                                      <p:cBhvr additive="base">
                                        <p:cTn id="12" dur="500" fill="hold"/>
                                        <p:tgtEl>
                                          <p:spTgt spid="3">
                                            <p:txEl>
                                              <p:pRg st="0" end="0"/>
                                            </p:txEl>
                                          </p:spTgt>
                                        </p:tgtEl>
                                        <p:attrNameLst>
                                          <p:attrName>ppt_x</p:attrName>
                                        </p:attrNameLst>
                                      </p:cBhvr>
                                      <p:tavLst>
                                        <p:tav tm="0">
                                          <p:val>
                                            <p:strVal val="1+#ppt_w/2"/>
                                          </p:val>
                                        </p:tav>
                                        <p:tav tm="100000">
                                          <p:val>
                                            <p:strVal val="#ppt_x"/>
                                          </p:val>
                                        </p:tav>
                                      </p:tavLst>
                                    </p:anim>
                                    <p:anim calcmode="lin" valueType="num">
                                      <p:cBhvr additive="base">
                                        <p:cTn id="13"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6" fill="hold" nodeType="after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 calcmode="lin" valueType="num">
                                      <p:cBhvr additive="base">
                                        <p:cTn id="17" dur="500" fill="hold"/>
                                        <p:tgtEl>
                                          <p:spTgt spid="3">
                                            <p:txEl>
                                              <p:pRg st="1" end="1"/>
                                            </p:txEl>
                                          </p:spTgt>
                                        </p:tgtEl>
                                        <p:attrNameLst>
                                          <p:attrName>ppt_x</p:attrName>
                                        </p:attrNameLst>
                                      </p:cBhvr>
                                      <p:tavLst>
                                        <p:tav tm="0">
                                          <p:val>
                                            <p:strVal val="1+#ppt_w/2"/>
                                          </p:val>
                                        </p:tav>
                                        <p:tav tm="100000">
                                          <p:val>
                                            <p:strVal val="#ppt_x"/>
                                          </p:val>
                                        </p:tav>
                                      </p:tavLst>
                                    </p:anim>
                                    <p:anim calcmode="lin" valueType="num">
                                      <p:cBhvr additive="base">
                                        <p:cTn id="1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6" fill="hold" nodeType="after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 calcmode="lin" valueType="num">
                                      <p:cBhvr additive="base">
                                        <p:cTn id="22" dur="500" fill="hold"/>
                                        <p:tgtEl>
                                          <p:spTgt spid="3">
                                            <p:txEl>
                                              <p:pRg st="2" end="2"/>
                                            </p:txEl>
                                          </p:spTgt>
                                        </p:tgtEl>
                                        <p:attrNameLst>
                                          <p:attrName>ppt_x</p:attrName>
                                        </p:attrNameLst>
                                      </p:cBhvr>
                                      <p:tavLst>
                                        <p:tav tm="0">
                                          <p:val>
                                            <p:strVal val="1+#ppt_w/2"/>
                                          </p:val>
                                        </p:tav>
                                        <p:tav tm="100000">
                                          <p:val>
                                            <p:strVal val="#ppt_x"/>
                                          </p:val>
                                        </p:tav>
                                      </p:tavLst>
                                    </p:anim>
                                    <p:anim calcmode="lin" valueType="num">
                                      <p:cBhvr additive="base">
                                        <p:cTn id="23"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p:txBody>
          <a:bodyPr/>
          <a:lstStyle/>
          <a:p>
            <a:r>
              <a:rPr lang="hu-HU" dirty="0">
                <a:solidFill>
                  <a:schemeClr val="bg1"/>
                </a:solidFill>
                <a:latin typeface="Algerian" panose="04020705040A02060702" pitchFamily="82" charset="0"/>
              </a:rPr>
              <a:t>Memória típusok</a:t>
            </a:r>
          </a:p>
        </p:txBody>
      </p:sp>
      <p:sp>
        <p:nvSpPr>
          <p:cNvPr id="3" name="Tartalom helye 2"/>
          <p:cNvSpPr>
            <a:spLocks noGrp="1"/>
          </p:cNvSpPr>
          <p:nvPr>
            <p:ph idx="1"/>
          </p:nvPr>
        </p:nvSpPr>
        <p:spPr>
          <a:xfrm>
            <a:off x="838200" y="3494934"/>
            <a:ext cx="10515600" cy="3507115"/>
          </a:xfrm>
        </p:spPr>
        <p:txBody>
          <a:bodyPr>
            <a:normAutofit/>
          </a:bodyPr>
          <a:lstStyle/>
          <a:p>
            <a:r>
              <a:rPr lang="hu-HU" dirty="0">
                <a:solidFill>
                  <a:schemeClr val="bg1"/>
                </a:solidFill>
              </a:rPr>
              <a:t>Hordozható eszközökben van jelen (</a:t>
            </a:r>
            <a:r>
              <a:rPr lang="hu-HU" dirty="0" err="1">
                <a:solidFill>
                  <a:schemeClr val="bg1"/>
                </a:solidFill>
              </a:rPr>
              <a:t>pl</a:t>
            </a:r>
            <a:r>
              <a:rPr lang="hu-HU" dirty="0">
                <a:solidFill>
                  <a:schemeClr val="bg1"/>
                </a:solidFill>
              </a:rPr>
              <a:t>: mobiltelefon)</a:t>
            </a:r>
          </a:p>
          <a:p>
            <a:r>
              <a:rPr lang="hu-HU" dirty="0">
                <a:solidFill>
                  <a:schemeClr val="bg1"/>
                </a:solidFill>
              </a:rPr>
              <a:t>Alacsony feszültségen működnek</a:t>
            </a:r>
          </a:p>
          <a:p>
            <a:r>
              <a:rPr lang="hu-HU" dirty="0">
                <a:solidFill>
                  <a:schemeClr val="bg1"/>
                </a:solidFill>
              </a:rPr>
              <a:t>Energiahatékonysága elősegíti a készülék </a:t>
            </a:r>
            <a:r>
              <a:rPr lang="hu-HU" dirty="0" err="1">
                <a:solidFill>
                  <a:schemeClr val="bg1"/>
                </a:solidFill>
              </a:rPr>
              <a:t>üzemidejét</a:t>
            </a:r>
            <a:r>
              <a:rPr lang="hu-HU" dirty="0">
                <a:solidFill>
                  <a:schemeClr val="bg1"/>
                </a:solidFill>
              </a:rPr>
              <a:t> </a:t>
            </a:r>
          </a:p>
          <a:p>
            <a:r>
              <a:rPr lang="hu-HU" dirty="0">
                <a:solidFill>
                  <a:schemeClr val="bg1"/>
                </a:solidFill>
              </a:rPr>
              <a:t>Főbb verziók: LPDDR 1,2,3,4,5,5x</a:t>
            </a:r>
          </a:p>
          <a:p>
            <a:r>
              <a:rPr lang="hu-HU" dirty="0">
                <a:solidFill>
                  <a:schemeClr val="bg1"/>
                </a:solidFill>
              </a:rPr>
              <a:t>Sebességük:</a:t>
            </a:r>
          </a:p>
          <a:p>
            <a:pPr lvl="1"/>
            <a:r>
              <a:rPr lang="hu-HU" dirty="0">
                <a:solidFill>
                  <a:schemeClr val="bg1"/>
                </a:solidFill>
              </a:rPr>
              <a:t>LPDDR 1: </a:t>
            </a:r>
            <a:r>
              <a:rPr lang="hu-HU" i="1" dirty="0">
                <a:solidFill>
                  <a:schemeClr val="bg1"/>
                </a:solidFill>
              </a:rPr>
              <a:t>200MHz</a:t>
            </a:r>
            <a:r>
              <a:rPr lang="hu-HU" dirty="0">
                <a:solidFill>
                  <a:schemeClr val="bg1"/>
                </a:solidFill>
              </a:rPr>
              <a:t> </a:t>
            </a:r>
            <a:r>
              <a:rPr lang="hu-HU" b="1" dirty="0" err="1">
                <a:solidFill>
                  <a:schemeClr val="bg1"/>
                </a:solidFill>
              </a:rPr>
              <a:t>vs</a:t>
            </a:r>
            <a:r>
              <a:rPr lang="hu-HU" dirty="0">
                <a:solidFill>
                  <a:schemeClr val="bg1"/>
                </a:solidFill>
              </a:rPr>
              <a:t> LPDDR 5X: </a:t>
            </a:r>
            <a:r>
              <a:rPr lang="hu-HU" i="1" dirty="0">
                <a:solidFill>
                  <a:schemeClr val="bg1"/>
                </a:solidFill>
              </a:rPr>
              <a:t>553MHz </a:t>
            </a:r>
          </a:p>
          <a:p>
            <a:endParaRPr lang="hu-HU" dirty="0">
              <a:solidFill>
                <a:schemeClr val="bg1"/>
              </a:solidFill>
            </a:endParaRPr>
          </a:p>
        </p:txBody>
      </p:sp>
      <p:sp>
        <p:nvSpPr>
          <p:cNvPr id="5" name="Szövegdoboz 4"/>
          <p:cNvSpPr txBox="1"/>
          <p:nvPr/>
        </p:nvSpPr>
        <p:spPr>
          <a:xfrm>
            <a:off x="1698734" y="2694715"/>
            <a:ext cx="8794531" cy="800219"/>
          </a:xfrm>
          <a:prstGeom prst="rect">
            <a:avLst/>
          </a:prstGeom>
          <a:noFill/>
        </p:spPr>
        <p:txBody>
          <a:bodyPr wrap="square" rtlCol="0">
            <a:spAutoFit/>
          </a:bodyPr>
          <a:lstStyle/>
          <a:p>
            <a:pPr algn="ctr"/>
            <a:r>
              <a:rPr lang="hu-HU" sz="2800" b="1" u="sng" dirty="0">
                <a:solidFill>
                  <a:schemeClr val="bg1"/>
                </a:solidFill>
              </a:rPr>
              <a:t>LPDDR (LOW POWER DDR)</a:t>
            </a:r>
            <a:endParaRPr lang="hu-HU" sz="2800" u="sng" dirty="0">
              <a:solidFill>
                <a:schemeClr val="bg1"/>
              </a:solidFill>
            </a:endParaRPr>
          </a:p>
          <a:p>
            <a:pPr algn="ctr"/>
            <a:endParaRPr lang="hu-HU" dirty="0">
              <a:solidFill>
                <a:schemeClr val="bg1"/>
              </a:solidFill>
            </a:endParaRPr>
          </a:p>
        </p:txBody>
      </p:sp>
      <p:pic>
        <p:nvPicPr>
          <p:cNvPr id="6" name="Kép 5" descr="A képen szöveg, névjegykártya, képernyőkép, tervezés látható&#10;&#10;Automatikusan generált leírás">
            <a:extLst>
              <a:ext uri="{FF2B5EF4-FFF2-40B4-BE49-F238E27FC236}">
                <a16:creationId xmlns:a16="http://schemas.microsoft.com/office/drawing/2014/main" id="{6C66093E-CB3E-8AEB-2F12-11FD19C46D4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05887" y="3494934"/>
            <a:ext cx="5608447" cy="3967977"/>
          </a:xfrm>
          <a:prstGeom prst="rect">
            <a:avLst/>
          </a:prstGeom>
        </p:spPr>
      </p:pic>
    </p:spTree>
    <p:extLst>
      <p:ext uri="{BB962C8B-B14F-4D97-AF65-F5344CB8AC3E}">
        <p14:creationId xmlns:p14="http://schemas.microsoft.com/office/powerpoint/2010/main" val="219768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6" fill="hold" nodeType="after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 calcmode="lin" valueType="num">
                                      <p:cBhvr additive="base">
                                        <p:cTn id="12" dur="500" fill="hold"/>
                                        <p:tgtEl>
                                          <p:spTgt spid="3">
                                            <p:txEl>
                                              <p:pRg st="0" end="0"/>
                                            </p:txEl>
                                          </p:spTgt>
                                        </p:tgtEl>
                                        <p:attrNameLst>
                                          <p:attrName>ppt_x</p:attrName>
                                        </p:attrNameLst>
                                      </p:cBhvr>
                                      <p:tavLst>
                                        <p:tav tm="0">
                                          <p:val>
                                            <p:strVal val="1+#ppt_w/2"/>
                                          </p:val>
                                        </p:tav>
                                        <p:tav tm="100000">
                                          <p:val>
                                            <p:strVal val="#ppt_x"/>
                                          </p:val>
                                        </p:tav>
                                      </p:tavLst>
                                    </p:anim>
                                    <p:anim calcmode="lin" valueType="num">
                                      <p:cBhvr additive="base">
                                        <p:cTn id="13"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6" fill="hold" nodeType="after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 calcmode="lin" valueType="num">
                                      <p:cBhvr additive="base">
                                        <p:cTn id="17" dur="500" fill="hold"/>
                                        <p:tgtEl>
                                          <p:spTgt spid="3">
                                            <p:txEl>
                                              <p:pRg st="1" end="1"/>
                                            </p:txEl>
                                          </p:spTgt>
                                        </p:tgtEl>
                                        <p:attrNameLst>
                                          <p:attrName>ppt_x</p:attrName>
                                        </p:attrNameLst>
                                      </p:cBhvr>
                                      <p:tavLst>
                                        <p:tav tm="0">
                                          <p:val>
                                            <p:strVal val="1+#ppt_w/2"/>
                                          </p:val>
                                        </p:tav>
                                        <p:tav tm="100000">
                                          <p:val>
                                            <p:strVal val="#ppt_x"/>
                                          </p:val>
                                        </p:tav>
                                      </p:tavLst>
                                    </p:anim>
                                    <p:anim calcmode="lin" valueType="num">
                                      <p:cBhvr additive="base">
                                        <p:cTn id="1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6" fill="hold" nodeType="after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 calcmode="lin" valueType="num">
                                      <p:cBhvr additive="base">
                                        <p:cTn id="22" dur="500" fill="hold"/>
                                        <p:tgtEl>
                                          <p:spTgt spid="3">
                                            <p:txEl>
                                              <p:pRg st="2" end="2"/>
                                            </p:txEl>
                                          </p:spTgt>
                                        </p:tgtEl>
                                        <p:attrNameLst>
                                          <p:attrName>ppt_x</p:attrName>
                                        </p:attrNameLst>
                                      </p:cBhvr>
                                      <p:tavLst>
                                        <p:tav tm="0">
                                          <p:val>
                                            <p:strVal val="1+#ppt_w/2"/>
                                          </p:val>
                                        </p:tav>
                                        <p:tav tm="100000">
                                          <p:val>
                                            <p:strVal val="#ppt_x"/>
                                          </p:val>
                                        </p:tav>
                                      </p:tavLst>
                                    </p:anim>
                                    <p:anim calcmode="lin" valueType="num">
                                      <p:cBhvr additive="base">
                                        <p:cTn id="23"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2" presetClass="entr" presetSubtype="6" fill="hold" nodeType="after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 calcmode="lin" valueType="num">
                                      <p:cBhvr additive="base">
                                        <p:cTn id="27" dur="500" fill="hold"/>
                                        <p:tgtEl>
                                          <p:spTgt spid="3">
                                            <p:txEl>
                                              <p:pRg st="3" end="3"/>
                                            </p:txEl>
                                          </p:spTgt>
                                        </p:tgtEl>
                                        <p:attrNameLst>
                                          <p:attrName>ppt_x</p:attrName>
                                        </p:attrNameLst>
                                      </p:cBhvr>
                                      <p:tavLst>
                                        <p:tav tm="0">
                                          <p:val>
                                            <p:strVal val="1+#ppt_w/2"/>
                                          </p:val>
                                        </p:tav>
                                        <p:tav tm="100000">
                                          <p:val>
                                            <p:strVal val="#ppt_x"/>
                                          </p:val>
                                        </p:tav>
                                      </p:tavLst>
                                    </p:anim>
                                    <p:anim calcmode="lin" valueType="num">
                                      <p:cBhvr additive="base">
                                        <p:cTn id="28"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par>
                          <p:cTn id="29" fill="hold">
                            <p:stCondLst>
                              <p:cond delay="2500"/>
                            </p:stCondLst>
                            <p:childTnLst>
                              <p:par>
                                <p:cTn id="30" presetID="2" presetClass="entr" presetSubtype="6" fill="hold" nodeType="after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 calcmode="lin" valueType="num">
                                      <p:cBhvr additive="base">
                                        <p:cTn id="32" dur="500" fill="hold"/>
                                        <p:tgtEl>
                                          <p:spTgt spid="3">
                                            <p:txEl>
                                              <p:pRg st="4" end="4"/>
                                            </p:txEl>
                                          </p:spTgt>
                                        </p:tgtEl>
                                        <p:attrNameLst>
                                          <p:attrName>ppt_x</p:attrName>
                                        </p:attrNameLst>
                                      </p:cBhvr>
                                      <p:tavLst>
                                        <p:tav tm="0">
                                          <p:val>
                                            <p:strVal val="1+#ppt_w/2"/>
                                          </p:val>
                                        </p:tav>
                                        <p:tav tm="100000">
                                          <p:val>
                                            <p:strVal val="#ppt_x"/>
                                          </p:val>
                                        </p:tav>
                                      </p:tavLst>
                                    </p:anim>
                                    <p:anim calcmode="lin" valueType="num">
                                      <p:cBhvr additive="base">
                                        <p:cTn id="33"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par>
                          <p:cTn id="34" fill="hold">
                            <p:stCondLst>
                              <p:cond delay="3000"/>
                            </p:stCondLst>
                            <p:childTnLst>
                              <p:par>
                                <p:cTn id="35" presetID="2" presetClass="entr" presetSubtype="6" fill="hold" nodeType="after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1+#ppt_w/2"/>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par>
                                <p:cTn id="39" presetID="42" presetClass="entr" presetSubtype="0" fill="hold" nodeType="withEffect">
                                  <p:stCondLst>
                                    <p:cond delay="0"/>
                                  </p:stCondLst>
                                  <p:childTnLst>
                                    <p:set>
                                      <p:cBhvr>
                                        <p:cTn id="40" dur="1" fill="hold">
                                          <p:stCondLst>
                                            <p:cond delay="0"/>
                                          </p:stCondLst>
                                        </p:cTn>
                                        <p:tgtEl>
                                          <p:spTgt spid="6"/>
                                        </p:tgtEl>
                                        <p:attrNameLst>
                                          <p:attrName>style.visibility</p:attrName>
                                        </p:attrNameLst>
                                      </p:cBhvr>
                                      <p:to>
                                        <p:strVal val="visible"/>
                                      </p:to>
                                    </p:set>
                                    <p:animEffect transition="in" filter="fade">
                                      <p:cBhvr>
                                        <p:cTn id="41" dur="1000"/>
                                        <p:tgtEl>
                                          <p:spTgt spid="6"/>
                                        </p:tgtEl>
                                      </p:cBhvr>
                                    </p:animEffect>
                                    <p:anim calcmode="lin" valueType="num">
                                      <p:cBhvr>
                                        <p:cTn id="42" dur="1000" fill="hold"/>
                                        <p:tgtEl>
                                          <p:spTgt spid="6"/>
                                        </p:tgtEl>
                                        <p:attrNameLst>
                                          <p:attrName>ppt_x</p:attrName>
                                        </p:attrNameLst>
                                      </p:cBhvr>
                                      <p:tavLst>
                                        <p:tav tm="0">
                                          <p:val>
                                            <p:strVal val="#ppt_x"/>
                                          </p:val>
                                        </p:tav>
                                        <p:tav tm="100000">
                                          <p:val>
                                            <p:strVal val="#ppt_x"/>
                                          </p:val>
                                        </p:tav>
                                      </p:tavLst>
                                    </p:anim>
                                    <p:anim calcmode="lin" valueType="num">
                                      <p:cBhvr>
                                        <p:cTn id="43"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4" name="Rectangle 1030">
            <a:extLst>
              <a:ext uri="{FF2B5EF4-FFF2-40B4-BE49-F238E27FC236}">
                <a16:creationId xmlns:a16="http://schemas.microsoft.com/office/drawing/2014/main" id="{657F69E0-C4B0-4BEC-A689-4F8D877F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A képen áramkör, elektronika, Elektrontechnika, Elektronikus alkatrész látható&#10;&#10;Automatikusan generált leírás">
            <a:extLst>
              <a:ext uri="{FF2B5EF4-FFF2-40B4-BE49-F238E27FC236}">
                <a16:creationId xmlns:a16="http://schemas.microsoft.com/office/drawing/2014/main" id="{7F72FA2D-ED60-EADF-4764-BE740DF74121}"/>
              </a:ext>
            </a:extLst>
          </p:cNvPr>
          <p:cNvPicPr>
            <a:picLocks noChangeAspect="1" noChangeArrowheads="1"/>
          </p:cNvPicPr>
          <p:nvPr/>
        </p:nvPicPr>
        <p:blipFill rotWithShape="1">
          <a:blip r:embed="rId2">
            <a:alphaModFix amt="50000"/>
            <a:extLst>
              <a:ext uri="{28A0092B-C50C-407E-A947-70E740481C1C}">
                <a14:useLocalDpi xmlns:a14="http://schemas.microsoft.com/office/drawing/2010/main" val="0"/>
              </a:ext>
            </a:extLst>
          </a:blip>
          <a:srcRect l="25"/>
          <a:stretch/>
        </p:blipFill>
        <p:spPr bwMode="auto">
          <a:xfrm>
            <a:off x="20" y="10"/>
            <a:ext cx="1218893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Cím 1"/>
          <p:cNvSpPr>
            <a:spLocks noGrp="1"/>
          </p:cNvSpPr>
          <p:nvPr>
            <p:ph type="title"/>
          </p:nvPr>
        </p:nvSpPr>
        <p:spPr>
          <a:xfrm>
            <a:off x="1524000" y="1122363"/>
            <a:ext cx="9144000" cy="3063240"/>
          </a:xfrm>
        </p:spPr>
        <p:txBody>
          <a:bodyPr vert="horz" lIns="91440" tIns="45720" rIns="91440" bIns="45720" rtlCol="0" anchor="b">
            <a:normAutofit/>
          </a:bodyPr>
          <a:lstStyle/>
          <a:p>
            <a:pPr algn="ctr"/>
            <a:r>
              <a:rPr lang="en-US" sz="6600">
                <a:solidFill>
                  <a:schemeClr val="bg1"/>
                </a:solidFill>
              </a:rPr>
              <a:t>RAM MEMÓRIA</a:t>
            </a:r>
          </a:p>
        </p:txBody>
      </p:sp>
      <p:sp>
        <p:nvSpPr>
          <p:cNvPr id="1033" name="sketchy line">
            <a:extLst>
              <a:ext uri="{FF2B5EF4-FFF2-40B4-BE49-F238E27FC236}">
                <a16:creationId xmlns:a16="http://schemas.microsoft.com/office/drawing/2014/main" id="{9F6380B4-6A1C-481E-8408-B4E6C75B9B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368623"/>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rgbClr val="FFFFFF">
              <a:alpha val="75000"/>
            </a:srgbClr>
          </a:solidFill>
          <a:ln w="44450" cap="rnd">
            <a:solidFill>
              <a:schemeClr val="bg1">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19045811"/>
      </p:ext>
    </p:extLst>
  </p:cSld>
  <p:clrMapOvr>
    <a:masterClrMapping/>
  </p:clrMapOvr>
  <mc:AlternateContent xmlns:mc="http://schemas.openxmlformats.org/markup-compatibility/2006" xmlns:p14="http://schemas.microsoft.com/office/powerpoint/2010/main">
    <mc:Choice Requires="p14">
      <p:transition spd="slow" p14:dur="2400">
        <p14:reveal/>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657F69E0-C4B0-4BEC-A689-4F8D877F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Kép 5" descr="A képen elektronika, Elektrontechnika, Számítógépes hardver, Számítógép-alkatrész látható&#10;&#10;Automatikusan generált leírás">
            <a:extLst>
              <a:ext uri="{FF2B5EF4-FFF2-40B4-BE49-F238E27FC236}">
                <a16:creationId xmlns:a16="http://schemas.microsoft.com/office/drawing/2014/main" id="{9BF2C2CB-BCF6-E74D-374E-8F95C0077E92}"/>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2290" r="8844"/>
          <a:stretch/>
        </p:blipFill>
        <p:spPr>
          <a:xfrm>
            <a:off x="20" y="10"/>
            <a:ext cx="12188930" cy="6857990"/>
          </a:xfrm>
          <a:prstGeom prst="rect">
            <a:avLst/>
          </a:prstGeom>
        </p:spPr>
      </p:pic>
      <p:sp>
        <p:nvSpPr>
          <p:cNvPr id="2" name="Cím 1"/>
          <p:cNvSpPr>
            <a:spLocks noGrp="1"/>
          </p:cNvSpPr>
          <p:nvPr>
            <p:ph type="title"/>
          </p:nvPr>
        </p:nvSpPr>
        <p:spPr>
          <a:xfrm>
            <a:off x="1524000" y="1122363"/>
            <a:ext cx="9144000" cy="3063240"/>
          </a:xfrm>
        </p:spPr>
        <p:txBody>
          <a:bodyPr vert="horz" lIns="91440" tIns="45720" rIns="91440" bIns="45720" rtlCol="0" anchor="b">
            <a:normAutofit/>
          </a:bodyPr>
          <a:lstStyle/>
          <a:p>
            <a:pPr algn="ctr"/>
            <a:r>
              <a:rPr lang="en-US" sz="6600" dirty="0">
                <a:solidFill>
                  <a:schemeClr val="bg1"/>
                </a:solidFill>
              </a:rPr>
              <a:t>PROCESSZOR</a:t>
            </a:r>
            <a:r>
              <a:rPr lang="hu-HU" sz="6600" dirty="0">
                <a:solidFill>
                  <a:schemeClr val="bg1"/>
                </a:solidFill>
              </a:rPr>
              <a:t>OK</a:t>
            </a:r>
            <a:endParaRPr lang="en-US" sz="6600" dirty="0">
              <a:solidFill>
                <a:schemeClr val="bg1"/>
              </a:solidFill>
            </a:endParaRPr>
          </a:p>
        </p:txBody>
      </p:sp>
      <p:sp>
        <p:nvSpPr>
          <p:cNvPr id="13" name="sketchy line">
            <a:extLst>
              <a:ext uri="{FF2B5EF4-FFF2-40B4-BE49-F238E27FC236}">
                <a16:creationId xmlns:a16="http://schemas.microsoft.com/office/drawing/2014/main" id="{9F6380B4-6A1C-481E-8408-B4E6C75B9B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368623"/>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rgbClr val="FFFFFF">
              <a:alpha val="75000"/>
            </a:srgbClr>
          </a:solidFill>
          <a:ln w="44450" cap="rnd">
            <a:solidFill>
              <a:schemeClr val="bg1">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54994179"/>
      </p:ext>
    </p:extLst>
  </p:cSld>
  <p:clrMapOvr>
    <a:masterClrMapping/>
  </p:clrMapOvr>
  <mc:AlternateContent xmlns:mc="http://schemas.openxmlformats.org/markup-compatibility/2006" xmlns:p14="http://schemas.microsoft.com/office/powerpoint/2010/main">
    <mc:Choice Requires="p14">
      <p:transition spd="slow" p14:dur="2400">
        <p14:reveal/>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a:xfrm>
            <a:off x="838200" y="283238"/>
            <a:ext cx="10515600" cy="1325563"/>
          </a:xfrm>
        </p:spPr>
        <p:txBody>
          <a:bodyPr/>
          <a:lstStyle/>
          <a:p>
            <a:r>
              <a:rPr lang="hu-HU" dirty="0">
                <a:solidFill>
                  <a:schemeClr val="bg1"/>
                </a:solidFill>
                <a:latin typeface="Algerian" panose="04020705040A02060702" pitchFamily="82" charset="0"/>
              </a:rPr>
              <a:t>Mi az a processzor?</a:t>
            </a:r>
          </a:p>
        </p:txBody>
      </p:sp>
      <p:sp>
        <p:nvSpPr>
          <p:cNvPr id="3" name="Tartalom helye 2"/>
          <p:cNvSpPr>
            <a:spLocks noGrp="1"/>
          </p:cNvSpPr>
          <p:nvPr>
            <p:ph idx="1"/>
          </p:nvPr>
        </p:nvSpPr>
        <p:spPr>
          <a:xfrm>
            <a:off x="838200" y="2710565"/>
            <a:ext cx="10515600" cy="2307483"/>
          </a:xfrm>
        </p:spPr>
        <p:txBody>
          <a:bodyPr/>
          <a:lstStyle/>
          <a:p>
            <a:pPr>
              <a:lnSpc>
                <a:spcPct val="100000"/>
              </a:lnSpc>
            </a:pPr>
            <a:r>
              <a:rPr lang="hu-HU" dirty="0">
                <a:solidFill>
                  <a:schemeClr val="bg1"/>
                </a:solidFill>
              </a:rPr>
              <a:t>A CPU (processzor) a számítógép „agya”</a:t>
            </a:r>
          </a:p>
          <a:p>
            <a:pPr>
              <a:lnSpc>
                <a:spcPct val="100000"/>
              </a:lnSpc>
            </a:pPr>
            <a:r>
              <a:rPr lang="hu-HU" dirty="0">
                <a:solidFill>
                  <a:schemeClr val="bg1"/>
                </a:solidFill>
              </a:rPr>
              <a:t>A különböző utasítások értelmezését és végrehajtását </a:t>
            </a:r>
            <a:r>
              <a:rPr lang="hu-HU" dirty="0" err="1">
                <a:solidFill>
                  <a:schemeClr val="bg1"/>
                </a:solidFill>
              </a:rPr>
              <a:t>vezérli</a:t>
            </a:r>
            <a:endParaRPr lang="hu-HU" dirty="0"/>
          </a:p>
          <a:p>
            <a:pPr>
              <a:lnSpc>
                <a:spcPct val="100000"/>
              </a:lnSpc>
            </a:pPr>
            <a:r>
              <a:rPr lang="hu-HU" dirty="0">
                <a:solidFill>
                  <a:schemeClr val="bg1"/>
                </a:solidFill>
              </a:rPr>
              <a:t>Félvezetős kivitelezésű, összetett elektronikus áramkör. Egy szilícium kristályra integrált, sok tízmillió tranzisztort tartalmazó egység</a:t>
            </a:r>
          </a:p>
        </p:txBody>
      </p:sp>
    </p:spTree>
    <p:extLst>
      <p:ext uri="{BB962C8B-B14F-4D97-AF65-F5344CB8AC3E}">
        <p14:creationId xmlns:p14="http://schemas.microsoft.com/office/powerpoint/2010/main" val="3898353861"/>
      </p:ext>
    </p:extLst>
  </p:cSld>
  <p:clrMapOvr>
    <a:masterClrMapping/>
  </p:clrMapOvr>
  <mc:AlternateContent xmlns:mc="http://schemas.openxmlformats.org/markup-compatibility/2006" xmlns:p14="http://schemas.microsoft.com/office/powerpoint/2010/main">
    <mc:Choice Requires="p14">
      <p:transition spd="slow" p14:dur="2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fade">
                                      <p:cBhvr>
                                        <p:cTn id="13" dur="1000"/>
                                        <p:tgtEl>
                                          <p:spTgt spid="3">
                                            <p:txEl>
                                              <p:pRg st="1" end="1"/>
                                            </p:txEl>
                                          </p:spTgt>
                                        </p:tgtEl>
                                      </p:cBhvr>
                                    </p:animEffect>
                                    <p:anim calcmode="lin" valueType="num">
                                      <p:cBhvr>
                                        <p:cTn id="14"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5"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1000"/>
                                        <p:tgtEl>
                                          <p:spTgt spid="3">
                                            <p:txEl>
                                              <p:pRg st="2" end="2"/>
                                            </p:txEl>
                                          </p:spTgt>
                                        </p:tgtEl>
                                      </p:cBhvr>
                                    </p:animEffect>
                                    <p:anim calcmode="lin" valueType="num">
                                      <p:cBhvr>
                                        <p:cTn id="20"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a:xfrm>
            <a:off x="838200" y="283238"/>
            <a:ext cx="10515600" cy="1325563"/>
          </a:xfrm>
        </p:spPr>
        <p:txBody>
          <a:bodyPr/>
          <a:lstStyle/>
          <a:p>
            <a:r>
              <a:rPr lang="hu-HU" dirty="0">
                <a:solidFill>
                  <a:schemeClr val="bg1"/>
                </a:solidFill>
                <a:latin typeface="Algerian" panose="04020705040A02060702" pitchFamily="82" charset="0"/>
              </a:rPr>
              <a:t>CPU története</a:t>
            </a:r>
          </a:p>
        </p:txBody>
      </p:sp>
      <p:sp>
        <p:nvSpPr>
          <p:cNvPr id="3" name="Tartalom helye 2"/>
          <p:cNvSpPr>
            <a:spLocks noGrp="1"/>
          </p:cNvSpPr>
          <p:nvPr>
            <p:ph idx="1"/>
          </p:nvPr>
        </p:nvSpPr>
        <p:spPr>
          <a:xfrm>
            <a:off x="838200" y="2030340"/>
            <a:ext cx="10515600" cy="4136283"/>
          </a:xfrm>
        </p:spPr>
        <p:txBody>
          <a:bodyPr>
            <a:normAutofit/>
          </a:bodyPr>
          <a:lstStyle/>
          <a:p>
            <a:pPr>
              <a:lnSpc>
                <a:spcPct val="100000"/>
              </a:lnSpc>
            </a:pPr>
            <a:r>
              <a:rPr lang="hu-HU" dirty="0">
                <a:solidFill>
                  <a:schemeClr val="bg1"/>
                </a:solidFill>
              </a:rPr>
              <a:t>Intel - </a:t>
            </a:r>
            <a:r>
              <a:rPr lang="hu-HU" i="1" dirty="0">
                <a:solidFill>
                  <a:schemeClr val="bg1"/>
                </a:solidFill>
              </a:rPr>
              <a:t>1971</a:t>
            </a:r>
            <a:r>
              <a:rPr lang="hu-HU" dirty="0">
                <a:solidFill>
                  <a:schemeClr val="bg1"/>
                </a:solidFill>
              </a:rPr>
              <a:t>: első mikroprocesszor (4 bites Intel 4004 - 740-kHz)</a:t>
            </a:r>
          </a:p>
          <a:p>
            <a:pPr>
              <a:lnSpc>
                <a:spcPct val="100000"/>
              </a:lnSpc>
            </a:pPr>
            <a:r>
              <a:rPr lang="hu-HU" dirty="0">
                <a:solidFill>
                  <a:schemeClr val="bg1"/>
                </a:solidFill>
              </a:rPr>
              <a:t>Később több sikeres 8 bites sorozat más gyártóktól</a:t>
            </a:r>
          </a:p>
          <a:p>
            <a:pPr lvl="1">
              <a:lnSpc>
                <a:spcPct val="100000"/>
              </a:lnSpc>
            </a:pPr>
            <a:r>
              <a:rPr lang="hu-HU" dirty="0">
                <a:solidFill>
                  <a:schemeClr val="bg1"/>
                </a:solidFill>
              </a:rPr>
              <a:t>Intel 8008</a:t>
            </a:r>
          </a:p>
          <a:p>
            <a:pPr lvl="1">
              <a:lnSpc>
                <a:spcPct val="100000"/>
              </a:lnSpc>
            </a:pPr>
            <a:r>
              <a:rPr lang="hu-HU" dirty="0" err="1">
                <a:solidFill>
                  <a:schemeClr val="bg1"/>
                </a:solidFill>
              </a:rPr>
              <a:t>Zilog</a:t>
            </a:r>
            <a:r>
              <a:rPr lang="hu-HU" dirty="0">
                <a:solidFill>
                  <a:schemeClr val="bg1"/>
                </a:solidFill>
              </a:rPr>
              <a:t> Z80</a:t>
            </a:r>
          </a:p>
          <a:p>
            <a:pPr lvl="1">
              <a:lnSpc>
                <a:spcPct val="100000"/>
              </a:lnSpc>
            </a:pPr>
            <a:r>
              <a:rPr lang="hu-HU" dirty="0">
                <a:solidFill>
                  <a:schemeClr val="bg1"/>
                </a:solidFill>
              </a:rPr>
              <a:t>Motorola 6800</a:t>
            </a:r>
            <a:endParaRPr lang="hu-HU" dirty="0"/>
          </a:p>
          <a:p>
            <a:pPr>
              <a:lnSpc>
                <a:spcPct val="100000"/>
              </a:lnSpc>
            </a:pPr>
            <a:endParaRPr lang="hu-HU" dirty="0">
              <a:solidFill>
                <a:schemeClr val="bg1"/>
              </a:solidFill>
            </a:endParaRPr>
          </a:p>
        </p:txBody>
      </p:sp>
      <p:pic>
        <p:nvPicPr>
          <p:cNvPr id="5" name="Kép 4">
            <a:extLst>
              <a:ext uri="{FF2B5EF4-FFF2-40B4-BE49-F238E27FC236}">
                <a16:creationId xmlns:a16="http://schemas.microsoft.com/office/drawing/2014/main" id="{80F08812-2975-CBD9-947C-E44A8F9894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57725" y="3212009"/>
            <a:ext cx="6481762" cy="3645991"/>
          </a:xfrm>
          <a:prstGeom prst="rect">
            <a:avLst/>
          </a:prstGeom>
        </p:spPr>
      </p:pic>
    </p:spTree>
    <p:extLst>
      <p:ext uri="{BB962C8B-B14F-4D97-AF65-F5344CB8AC3E}">
        <p14:creationId xmlns:p14="http://schemas.microsoft.com/office/powerpoint/2010/main" val="3536397502"/>
      </p:ext>
    </p:extLst>
  </p:cSld>
  <p:clrMapOvr>
    <a:masterClrMapping/>
  </p:clrMapOvr>
  <mc:AlternateContent xmlns:mc="http://schemas.openxmlformats.org/markup-compatibility/2006" xmlns:p14="http://schemas.microsoft.com/office/powerpoint/2010/main">
    <mc:Choice Requires="p14">
      <p:transition spd="slow" p14:dur="2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ppt_y"/>
                                          </p:val>
                                        </p:tav>
                                        <p:tav tm="100000">
                                          <p:val>
                                            <p:strVal val="#ppt_y"/>
                                          </p:val>
                                        </p:tav>
                                      </p:tavLst>
                                    </p:anim>
                                  </p:childTnLst>
                                </p:cTn>
                              </p:par>
                              <p:par>
                                <p:cTn id="17" presetID="2" presetClass="entr" presetSubtype="8" fill="hold"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ppt_y"/>
                                          </p:val>
                                        </p:tav>
                                        <p:tav tm="100000">
                                          <p:val>
                                            <p:strVal val="#ppt_y"/>
                                          </p:val>
                                        </p:tav>
                                      </p:tavLst>
                                    </p:anim>
                                  </p:childTnLst>
                                </p:cTn>
                              </p:par>
                              <p:par>
                                <p:cTn id="21" presetID="2" presetClass="entr" presetSubtype="8" fill="hold"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 calcmode="lin" valueType="num">
                                      <p:cBhvr additive="base">
                                        <p:cTn id="23" dur="500" fill="hold"/>
                                        <p:tgtEl>
                                          <p:spTgt spid="3">
                                            <p:txEl>
                                              <p:pRg st="4" end="4"/>
                                            </p:txEl>
                                          </p:spTgt>
                                        </p:tgtEl>
                                        <p:attrNameLst>
                                          <p:attrName>ppt_x</p:attrName>
                                        </p:attrNameLst>
                                      </p:cBhvr>
                                      <p:tavLst>
                                        <p:tav tm="0">
                                          <p:val>
                                            <p:strVal val="0-#ppt_w/2"/>
                                          </p:val>
                                        </p:tav>
                                        <p:tav tm="100000">
                                          <p:val>
                                            <p:strVal val="#ppt_x"/>
                                          </p:val>
                                        </p:tav>
                                      </p:tavLst>
                                    </p:anim>
                                    <p:anim calcmode="lin" valueType="num">
                                      <p:cBhvr additive="base">
                                        <p:cTn id="24" dur="500" fill="hold"/>
                                        <p:tgtEl>
                                          <p:spTgt spid="3">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6" fill="hold" nodeType="clickEffect">
                                  <p:stCondLst>
                                    <p:cond delay="0"/>
                                  </p:stCondLst>
                                  <p:childTnLst>
                                    <p:set>
                                      <p:cBhvr>
                                        <p:cTn id="28" dur="1" fill="hold">
                                          <p:stCondLst>
                                            <p:cond delay="0"/>
                                          </p:stCondLst>
                                        </p:cTn>
                                        <p:tgtEl>
                                          <p:spTgt spid="5"/>
                                        </p:tgtEl>
                                        <p:attrNameLst>
                                          <p:attrName>style.visibility</p:attrName>
                                        </p:attrNameLst>
                                      </p:cBhvr>
                                      <p:to>
                                        <p:strVal val="visible"/>
                                      </p:to>
                                    </p:set>
                                    <p:anim calcmode="lin" valueType="num">
                                      <p:cBhvr additive="base">
                                        <p:cTn id="29" dur="500" fill="hold"/>
                                        <p:tgtEl>
                                          <p:spTgt spid="5"/>
                                        </p:tgtEl>
                                        <p:attrNameLst>
                                          <p:attrName>ppt_x</p:attrName>
                                        </p:attrNameLst>
                                      </p:cBhvr>
                                      <p:tavLst>
                                        <p:tav tm="0">
                                          <p:val>
                                            <p:strVal val="1+#ppt_w/2"/>
                                          </p:val>
                                        </p:tav>
                                        <p:tav tm="100000">
                                          <p:val>
                                            <p:strVal val="#ppt_x"/>
                                          </p:val>
                                        </p:tav>
                                      </p:tavLst>
                                    </p:anim>
                                    <p:anim calcmode="lin" valueType="num">
                                      <p:cBhvr additive="base">
                                        <p:cTn id="3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a:xfrm>
            <a:off x="838200" y="283238"/>
            <a:ext cx="10515600" cy="1325563"/>
          </a:xfrm>
        </p:spPr>
        <p:txBody>
          <a:bodyPr/>
          <a:lstStyle/>
          <a:p>
            <a:r>
              <a:rPr lang="hu-HU" dirty="0">
                <a:solidFill>
                  <a:schemeClr val="bg1"/>
                </a:solidFill>
                <a:latin typeface="Algerian" panose="04020705040A02060702" pitchFamily="82" charset="0"/>
              </a:rPr>
              <a:t>PROCESSZOR RÉSZEI</a:t>
            </a:r>
          </a:p>
        </p:txBody>
      </p:sp>
      <p:sp>
        <p:nvSpPr>
          <p:cNvPr id="3" name="Tartalom helye 2"/>
          <p:cNvSpPr>
            <a:spLocks noGrp="1"/>
          </p:cNvSpPr>
          <p:nvPr>
            <p:ph idx="1"/>
          </p:nvPr>
        </p:nvSpPr>
        <p:spPr>
          <a:xfrm>
            <a:off x="838200" y="2297327"/>
            <a:ext cx="10515600" cy="3707820"/>
          </a:xfrm>
        </p:spPr>
        <p:txBody>
          <a:bodyPr/>
          <a:lstStyle/>
          <a:p>
            <a:pPr>
              <a:lnSpc>
                <a:spcPct val="100000"/>
              </a:lnSpc>
            </a:pPr>
            <a:r>
              <a:rPr lang="hu-HU" b="1" dirty="0">
                <a:solidFill>
                  <a:schemeClr val="bg1"/>
                </a:solidFill>
              </a:rPr>
              <a:t>ALU: </a:t>
            </a:r>
            <a:r>
              <a:rPr lang="hu-HU" dirty="0">
                <a:solidFill>
                  <a:schemeClr val="bg1"/>
                </a:solidFill>
              </a:rPr>
              <a:t>matematikai és logikai műveletek</a:t>
            </a:r>
          </a:p>
          <a:p>
            <a:pPr>
              <a:lnSpc>
                <a:spcPct val="100000"/>
              </a:lnSpc>
            </a:pPr>
            <a:r>
              <a:rPr lang="hu-HU" b="1" dirty="0">
                <a:solidFill>
                  <a:schemeClr val="bg1"/>
                </a:solidFill>
              </a:rPr>
              <a:t>AGU: </a:t>
            </a:r>
            <a:r>
              <a:rPr lang="hu-HU" dirty="0">
                <a:solidFill>
                  <a:schemeClr val="bg1"/>
                </a:solidFill>
              </a:rPr>
              <a:t>címszámító egység</a:t>
            </a:r>
            <a:endParaRPr lang="hu-HU" dirty="0"/>
          </a:p>
          <a:p>
            <a:pPr>
              <a:lnSpc>
                <a:spcPct val="100000"/>
              </a:lnSpc>
            </a:pPr>
            <a:r>
              <a:rPr lang="hu-HU" b="1" dirty="0">
                <a:solidFill>
                  <a:schemeClr val="bg1"/>
                </a:solidFill>
              </a:rPr>
              <a:t>CU: </a:t>
            </a:r>
            <a:r>
              <a:rPr lang="hu-HU" dirty="0">
                <a:solidFill>
                  <a:schemeClr val="bg1"/>
                </a:solidFill>
              </a:rPr>
              <a:t>Ez szervezi, ütemezi a processzor egész munkáját</a:t>
            </a:r>
          </a:p>
          <a:p>
            <a:pPr>
              <a:lnSpc>
                <a:spcPct val="100000"/>
              </a:lnSpc>
            </a:pPr>
            <a:r>
              <a:rPr lang="hu-HU" b="1" dirty="0" err="1">
                <a:solidFill>
                  <a:schemeClr val="bg1"/>
                </a:solidFill>
              </a:rPr>
              <a:t>Register</a:t>
            </a:r>
            <a:r>
              <a:rPr lang="hu-HU" b="1" dirty="0">
                <a:solidFill>
                  <a:schemeClr val="bg1"/>
                </a:solidFill>
              </a:rPr>
              <a:t>:</a:t>
            </a:r>
            <a:r>
              <a:rPr lang="hu-HU" dirty="0">
                <a:solidFill>
                  <a:schemeClr val="bg1"/>
                </a:solidFill>
              </a:rPr>
              <a:t> gyors, kisméretű memória (ideiglenes információknak)</a:t>
            </a:r>
          </a:p>
          <a:p>
            <a:pPr>
              <a:lnSpc>
                <a:spcPct val="100000"/>
              </a:lnSpc>
            </a:pPr>
            <a:r>
              <a:rPr lang="hu-HU" b="1" dirty="0">
                <a:solidFill>
                  <a:schemeClr val="bg1"/>
                </a:solidFill>
              </a:rPr>
              <a:t>Buszvezérlő</a:t>
            </a:r>
            <a:r>
              <a:rPr lang="hu-HU" dirty="0">
                <a:solidFill>
                  <a:schemeClr val="bg1"/>
                </a:solidFill>
              </a:rPr>
              <a:t>: továbbítja az adatokat</a:t>
            </a:r>
          </a:p>
          <a:p>
            <a:pPr>
              <a:lnSpc>
                <a:spcPct val="100000"/>
              </a:lnSpc>
            </a:pPr>
            <a:r>
              <a:rPr lang="hu-HU" b="1" dirty="0">
                <a:solidFill>
                  <a:schemeClr val="bg1"/>
                </a:solidFill>
              </a:rPr>
              <a:t>Cache: </a:t>
            </a:r>
            <a:r>
              <a:rPr lang="hu-HU" dirty="0">
                <a:solidFill>
                  <a:schemeClr val="bg1"/>
                </a:solidFill>
              </a:rPr>
              <a:t>gyorsítótár</a:t>
            </a:r>
          </a:p>
          <a:p>
            <a:pPr>
              <a:lnSpc>
                <a:spcPct val="100000"/>
              </a:lnSpc>
            </a:pPr>
            <a:endParaRPr lang="hu-HU" dirty="0">
              <a:solidFill>
                <a:schemeClr val="bg1"/>
              </a:solidFill>
            </a:endParaRPr>
          </a:p>
        </p:txBody>
      </p:sp>
    </p:spTree>
    <p:extLst>
      <p:ext uri="{BB962C8B-B14F-4D97-AF65-F5344CB8AC3E}">
        <p14:creationId xmlns:p14="http://schemas.microsoft.com/office/powerpoint/2010/main" val="1999680024"/>
      </p:ext>
    </p:extLst>
  </p:cSld>
  <p:clrMapOvr>
    <a:masterClrMapping/>
  </p:clrMapOvr>
  <mc:AlternateContent xmlns:mc="http://schemas.openxmlformats.org/markup-compatibility/2006" xmlns:p14="http://schemas.microsoft.com/office/powerpoint/2010/main">
    <mc:Choice Requires="p14">
      <p:transition spd="slow" p14:dur="2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fade">
                                      <p:cBhvr>
                                        <p:cTn id="13" dur="1000"/>
                                        <p:tgtEl>
                                          <p:spTgt spid="3">
                                            <p:txEl>
                                              <p:pRg st="1" end="1"/>
                                            </p:txEl>
                                          </p:spTgt>
                                        </p:tgtEl>
                                      </p:cBhvr>
                                    </p:animEffect>
                                    <p:anim calcmode="lin" valueType="num">
                                      <p:cBhvr>
                                        <p:cTn id="14"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5"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1000"/>
                                        <p:tgtEl>
                                          <p:spTgt spid="3">
                                            <p:txEl>
                                              <p:pRg st="2" end="2"/>
                                            </p:txEl>
                                          </p:spTgt>
                                        </p:tgtEl>
                                      </p:cBhvr>
                                    </p:animEffect>
                                    <p:anim calcmode="lin" valueType="num">
                                      <p:cBhvr>
                                        <p:cTn id="20"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nodeType="after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Effect transition="in" filter="fade">
                                      <p:cBhvr>
                                        <p:cTn id="25" dur="1000"/>
                                        <p:tgtEl>
                                          <p:spTgt spid="3">
                                            <p:txEl>
                                              <p:pRg st="3" end="3"/>
                                            </p:txEl>
                                          </p:spTgt>
                                        </p:tgtEl>
                                      </p:cBhvr>
                                    </p:animEffect>
                                    <p:anim calcmode="lin" valueType="num">
                                      <p:cBhvr>
                                        <p:cTn id="26"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7"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par>
                          <p:cTn id="28" fill="hold">
                            <p:stCondLst>
                              <p:cond delay="4000"/>
                            </p:stCondLst>
                            <p:childTnLst>
                              <p:par>
                                <p:cTn id="29" presetID="42" presetClass="entr" presetSubtype="0" fill="hold" nodeType="after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Effect transition="in" filter="fade">
                                      <p:cBhvr>
                                        <p:cTn id="31" dur="1000"/>
                                        <p:tgtEl>
                                          <p:spTgt spid="3">
                                            <p:txEl>
                                              <p:pRg st="4" end="4"/>
                                            </p:txEl>
                                          </p:spTgt>
                                        </p:tgtEl>
                                      </p:cBhvr>
                                    </p:animEffect>
                                    <p:anim calcmode="lin" valueType="num">
                                      <p:cBhvr>
                                        <p:cTn id="32"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3"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par>
                          <p:cTn id="34" fill="hold">
                            <p:stCondLst>
                              <p:cond delay="5000"/>
                            </p:stCondLst>
                            <p:childTnLst>
                              <p:par>
                                <p:cTn id="35" presetID="42" presetClass="entr" presetSubtype="0" fill="hold" nodeType="after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Effect transition="in" filter="fade">
                                      <p:cBhvr>
                                        <p:cTn id="37" dur="1000"/>
                                        <p:tgtEl>
                                          <p:spTgt spid="3">
                                            <p:txEl>
                                              <p:pRg st="5" end="5"/>
                                            </p:txEl>
                                          </p:spTgt>
                                        </p:tgtEl>
                                      </p:cBhvr>
                                    </p:animEffect>
                                    <p:anim calcmode="lin" valueType="num">
                                      <p:cBhvr>
                                        <p:cTn id="38"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9"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a:xfrm>
            <a:off x="838200" y="283238"/>
            <a:ext cx="10515600" cy="1325563"/>
          </a:xfrm>
        </p:spPr>
        <p:txBody>
          <a:bodyPr/>
          <a:lstStyle/>
          <a:p>
            <a:r>
              <a:rPr lang="hu-HU">
                <a:solidFill>
                  <a:schemeClr val="bg1"/>
                </a:solidFill>
                <a:latin typeface="Algerian" panose="04020705040A02060702" pitchFamily="82" charset="0"/>
              </a:rPr>
              <a:t>PROCESSZOR feladatai</a:t>
            </a:r>
            <a:endParaRPr lang="hu-HU" dirty="0">
              <a:solidFill>
                <a:schemeClr val="bg1"/>
              </a:solidFill>
              <a:latin typeface="Algerian" panose="04020705040A02060702" pitchFamily="82" charset="0"/>
            </a:endParaRPr>
          </a:p>
        </p:txBody>
      </p:sp>
      <p:sp>
        <p:nvSpPr>
          <p:cNvPr id="3" name="Tartalom helye 2"/>
          <p:cNvSpPr>
            <a:spLocks noGrp="1"/>
          </p:cNvSpPr>
          <p:nvPr>
            <p:ph idx="1"/>
          </p:nvPr>
        </p:nvSpPr>
        <p:spPr>
          <a:xfrm>
            <a:off x="838200" y="2983127"/>
            <a:ext cx="10515600" cy="1817473"/>
          </a:xfrm>
        </p:spPr>
        <p:txBody>
          <a:bodyPr>
            <a:normAutofit fontScale="92500" lnSpcReduction="20000"/>
          </a:bodyPr>
          <a:lstStyle/>
          <a:p>
            <a:pPr>
              <a:lnSpc>
                <a:spcPct val="100000"/>
              </a:lnSpc>
            </a:pPr>
            <a:r>
              <a:rPr lang="hu-HU" b="1">
                <a:solidFill>
                  <a:schemeClr val="bg1"/>
                </a:solidFill>
              </a:rPr>
              <a:t>Számítás és vezérlés</a:t>
            </a:r>
            <a:endParaRPr lang="hu-HU"/>
          </a:p>
          <a:p>
            <a:pPr>
              <a:lnSpc>
                <a:spcPct val="100000"/>
              </a:lnSpc>
            </a:pPr>
            <a:r>
              <a:rPr lang="hu-HU">
                <a:solidFill>
                  <a:schemeClr val="bg1"/>
                </a:solidFill>
              </a:rPr>
              <a:t>Feldolgozza és vezérli az eszköz funkcióit</a:t>
            </a:r>
          </a:p>
          <a:p>
            <a:pPr>
              <a:lnSpc>
                <a:spcPct val="100000"/>
              </a:lnSpc>
            </a:pPr>
            <a:r>
              <a:rPr lang="hu-HU">
                <a:solidFill>
                  <a:schemeClr val="bg1"/>
                </a:solidFill>
              </a:rPr>
              <a:t>Pl: gomblenyomás a billentyűzeten</a:t>
            </a:r>
          </a:p>
          <a:p>
            <a:pPr>
              <a:lnSpc>
                <a:spcPct val="100000"/>
              </a:lnSpc>
            </a:pPr>
            <a:r>
              <a:rPr lang="hu-HU">
                <a:solidFill>
                  <a:schemeClr val="bg1"/>
                </a:solidFill>
              </a:rPr>
              <a:t>Binárisan kódolt adatok (0, 1)</a:t>
            </a:r>
            <a:endParaRPr lang="hu-HU" dirty="0">
              <a:solidFill>
                <a:schemeClr val="bg1"/>
              </a:solidFill>
            </a:endParaRPr>
          </a:p>
        </p:txBody>
      </p:sp>
      <p:pic>
        <p:nvPicPr>
          <p:cNvPr id="8" name="Kép 7" descr="A képen Színesség, képernyőkép, minta, zöld látható&#10;&#10;Automatikusan generált leírás">
            <a:extLst>
              <a:ext uri="{FF2B5EF4-FFF2-40B4-BE49-F238E27FC236}">
                <a16:creationId xmlns:a16="http://schemas.microsoft.com/office/drawing/2014/main" id="{7BD156B4-D38D-BA0D-EA89-EE24C7980DC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90449" y="2334793"/>
            <a:ext cx="3849097" cy="4239969"/>
          </a:xfrm>
          <a:prstGeom prst="rect">
            <a:avLst/>
          </a:prstGeom>
          <a:ln>
            <a:noFill/>
          </a:ln>
          <a:effectLst>
            <a:softEdge rad="112500"/>
          </a:effectLst>
        </p:spPr>
      </p:pic>
    </p:spTree>
    <p:extLst>
      <p:ext uri="{BB962C8B-B14F-4D97-AF65-F5344CB8AC3E}">
        <p14:creationId xmlns:p14="http://schemas.microsoft.com/office/powerpoint/2010/main" val="3774249625"/>
      </p:ext>
    </p:extLst>
  </p:cSld>
  <p:clrMapOvr>
    <a:masterClrMapping/>
  </p:clrMapOvr>
  <mc:AlternateContent xmlns:mc="http://schemas.openxmlformats.org/markup-compatibility/2006" xmlns:p14="http://schemas.microsoft.com/office/powerpoint/2010/main">
    <mc:Choice Requires="p14">
      <p:transition spd="slow" p14:dur="2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fade">
                                      <p:cBhvr>
                                        <p:cTn id="13" dur="1000"/>
                                        <p:tgtEl>
                                          <p:spTgt spid="3">
                                            <p:txEl>
                                              <p:pRg st="1" end="1"/>
                                            </p:txEl>
                                          </p:spTgt>
                                        </p:tgtEl>
                                      </p:cBhvr>
                                    </p:animEffect>
                                    <p:anim calcmode="lin" valueType="num">
                                      <p:cBhvr>
                                        <p:cTn id="14"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5"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1000"/>
                                        <p:tgtEl>
                                          <p:spTgt spid="3">
                                            <p:txEl>
                                              <p:pRg st="2" end="2"/>
                                            </p:txEl>
                                          </p:spTgt>
                                        </p:tgtEl>
                                      </p:cBhvr>
                                    </p:animEffect>
                                    <p:anim calcmode="lin" valueType="num">
                                      <p:cBhvr>
                                        <p:cTn id="20"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nodeType="after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Effect transition="in" filter="fade">
                                      <p:cBhvr>
                                        <p:cTn id="25" dur="1000"/>
                                        <p:tgtEl>
                                          <p:spTgt spid="3">
                                            <p:txEl>
                                              <p:pRg st="3" end="3"/>
                                            </p:txEl>
                                          </p:spTgt>
                                        </p:tgtEl>
                                      </p:cBhvr>
                                    </p:animEffect>
                                    <p:anim calcmode="lin" valueType="num">
                                      <p:cBhvr>
                                        <p:cTn id="26"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7" dur="1000" fill="hold"/>
                                        <p:tgtEl>
                                          <p:spTgt spid="3">
                                            <p:txEl>
                                              <p:pRg st="3" end="3"/>
                                            </p:txEl>
                                          </p:spTgt>
                                        </p:tgtEl>
                                        <p:attrNameLst>
                                          <p:attrName>ppt_y</p:attrName>
                                        </p:attrNameLst>
                                      </p:cBhvr>
                                      <p:tavLst>
                                        <p:tav tm="0">
                                          <p:val>
                                            <p:strVal val="#ppt_y+.1"/>
                                          </p:val>
                                        </p:tav>
                                        <p:tav tm="100000">
                                          <p:val>
                                            <p:strVal val="#ppt_y"/>
                                          </p:val>
                                        </p:tav>
                                      </p:tavLst>
                                    </p:anim>
                                  </p:childTnLst>
                                </p:cTn>
                              </p:par>
                              <p:par>
                                <p:cTn id="28" presetID="10" presetClass="entr" presetSubtype="0" fill="hold" nodeType="withEffect">
                                  <p:stCondLst>
                                    <p:cond delay="40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a:xfrm>
            <a:off x="838200" y="283238"/>
            <a:ext cx="10515600" cy="1325563"/>
          </a:xfrm>
        </p:spPr>
        <p:txBody>
          <a:bodyPr/>
          <a:lstStyle/>
          <a:p>
            <a:r>
              <a:rPr lang="hu-HU" dirty="0">
                <a:solidFill>
                  <a:schemeClr val="bg1"/>
                </a:solidFill>
                <a:latin typeface="Algerian" panose="04020705040A02060702" pitchFamily="82" charset="0"/>
              </a:rPr>
              <a:t>PROCESSZOR frekvencia</a:t>
            </a:r>
          </a:p>
        </p:txBody>
      </p:sp>
      <p:sp>
        <p:nvSpPr>
          <p:cNvPr id="3" name="Tartalom helye 2"/>
          <p:cNvSpPr>
            <a:spLocks noGrp="1"/>
          </p:cNvSpPr>
          <p:nvPr>
            <p:ph idx="1"/>
          </p:nvPr>
        </p:nvSpPr>
        <p:spPr>
          <a:xfrm>
            <a:off x="838200" y="2297327"/>
            <a:ext cx="10515600" cy="3707820"/>
          </a:xfrm>
        </p:spPr>
        <p:txBody>
          <a:bodyPr/>
          <a:lstStyle/>
          <a:p>
            <a:pPr>
              <a:lnSpc>
                <a:spcPct val="100000"/>
              </a:lnSpc>
            </a:pPr>
            <a:r>
              <a:rPr lang="hu-HU" b="1" dirty="0">
                <a:solidFill>
                  <a:schemeClr val="bg1"/>
                </a:solidFill>
              </a:rPr>
              <a:t>Állapotváltozás 0-ról 1-re,  vagy 1-ről 0-ra</a:t>
            </a:r>
            <a:endParaRPr lang="hu-HU" dirty="0">
              <a:solidFill>
                <a:schemeClr val="bg1"/>
              </a:solidFill>
            </a:endParaRPr>
          </a:p>
          <a:p>
            <a:pPr>
              <a:lnSpc>
                <a:spcPct val="100000"/>
              </a:lnSpc>
            </a:pPr>
            <a:r>
              <a:rPr lang="hu-HU" dirty="0">
                <a:solidFill>
                  <a:schemeClr val="bg1"/>
                </a:solidFill>
              </a:rPr>
              <a:t>A két impulzus közötti intervallumot frekvenciaciklusnak nevezzük</a:t>
            </a:r>
          </a:p>
          <a:p>
            <a:pPr>
              <a:lnSpc>
                <a:spcPct val="100000"/>
              </a:lnSpc>
            </a:pPr>
            <a:r>
              <a:rPr lang="hu-HU" dirty="0">
                <a:solidFill>
                  <a:schemeClr val="bg1"/>
                </a:solidFill>
              </a:rPr>
              <a:t>Ezen ciklusok mennyisége egy másodperc alatt adja a processzor frekvenciáját (Hertz - Hz)</a:t>
            </a:r>
          </a:p>
          <a:p>
            <a:pPr>
              <a:lnSpc>
                <a:spcPct val="100000"/>
              </a:lnSpc>
            </a:pPr>
            <a:r>
              <a:rPr lang="hu-HU" dirty="0">
                <a:solidFill>
                  <a:schemeClr val="bg1"/>
                </a:solidFill>
              </a:rPr>
              <a:t>Manapság </a:t>
            </a:r>
            <a:r>
              <a:rPr lang="hu-HU" dirty="0" err="1">
                <a:solidFill>
                  <a:schemeClr val="bg1"/>
                </a:solidFill>
              </a:rPr>
              <a:t>GHz</a:t>
            </a:r>
            <a:endParaRPr lang="hu-HU" dirty="0">
              <a:solidFill>
                <a:schemeClr val="bg1"/>
              </a:solidFill>
            </a:endParaRPr>
          </a:p>
          <a:p>
            <a:pPr>
              <a:lnSpc>
                <a:spcPct val="100000"/>
              </a:lnSpc>
            </a:pPr>
            <a:r>
              <a:rPr lang="hu-HU" dirty="0" err="1">
                <a:solidFill>
                  <a:schemeClr val="bg1"/>
                </a:solidFill>
              </a:rPr>
              <a:t>Miné</a:t>
            </a:r>
            <a:r>
              <a:rPr lang="hu-HU" dirty="0">
                <a:solidFill>
                  <a:schemeClr val="bg1"/>
                </a:solidFill>
              </a:rPr>
              <a:t> nagyobb, anná jobb!</a:t>
            </a:r>
          </a:p>
        </p:txBody>
      </p:sp>
    </p:spTree>
    <p:extLst>
      <p:ext uri="{BB962C8B-B14F-4D97-AF65-F5344CB8AC3E}">
        <p14:creationId xmlns:p14="http://schemas.microsoft.com/office/powerpoint/2010/main" val="1900633613"/>
      </p:ext>
    </p:extLst>
  </p:cSld>
  <p:clrMapOvr>
    <a:masterClrMapping/>
  </p:clrMapOvr>
  <mc:AlternateContent xmlns:mc="http://schemas.openxmlformats.org/markup-compatibility/2006" xmlns:p14="http://schemas.microsoft.com/office/powerpoint/2010/main">
    <mc:Choice Requires="p14">
      <p:transition spd="slow" p14:dur="2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fade">
                                      <p:cBhvr>
                                        <p:cTn id="13" dur="1000"/>
                                        <p:tgtEl>
                                          <p:spTgt spid="3">
                                            <p:txEl>
                                              <p:pRg st="1" end="1"/>
                                            </p:txEl>
                                          </p:spTgt>
                                        </p:tgtEl>
                                      </p:cBhvr>
                                    </p:animEffect>
                                    <p:anim calcmode="lin" valueType="num">
                                      <p:cBhvr>
                                        <p:cTn id="14"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5"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1000"/>
                                        <p:tgtEl>
                                          <p:spTgt spid="3">
                                            <p:txEl>
                                              <p:pRg st="2" end="2"/>
                                            </p:txEl>
                                          </p:spTgt>
                                        </p:tgtEl>
                                      </p:cBhvr>
                                    </p:animEffect>
                                    <p:anim calcmode="lin" valueType="num">
                                      <p:cBhvr>
                                        <p:cTn id="20"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nodeType="after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Effect transition="in" filter="fade">
                                      <p:cBhvr>
                                        <p:cTn id="25" dur="1000"/>
                                        <p:tgtEl>
                                          <p:spTgt spid="3">
                                            <p:txEl>
                                              <p:pRg st="3" end="3"/>
                                            </p:txEl>
                                          </p:spTgt>
                                        </p:tgtEl>
                                      </p:cBhvr>
                                    </p:animEffect>
                                    <p:anim calcmode="lin" valueType="num">
                                      <p:cBhvr>
                                        <p:cTn id="26"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7"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par>
                          <p:cTn id="28" fill="hold">
                            <p:stCondLst>
                              <p:cond delay="4000"/>
                            </p:stCondLst>
                            <p:childTnLst>
                              <p:par>
                                <p:cTn id="29" presetID="42" presetClass="entr" presetSubtype="0" fill="hold" nodeType="after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Effect transition="in" filter="fade">
                                      <p:cBhvr>
                                        <p:cTn id="31" dur="1000"/>
                                        <p:tgtEl>
                                          <p:spTgt spid="3">
                                            <p:txEl>
                                              <p:pRg st="4" end="4"/>
                                            </p:txEl>
                                          </p:spTgt>
                                        </p:tgtEl>
                                      </p:cBhvr>
                                    </p:animEffect>
                                    <p:anim calcmode="lin" valueType="num">
                                      <p:cBhvr>
                                        <p:cTn id="32"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3"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a:xfrm>
            <a:off x="838200" y="283238"/>
            <a:ext cx="10515600" cy="1325563"/>
          </a:xfrm>
        </p:spPr>
        <p:txBody>
          <a:bodyPr/>
          <a:lstStyle/>
          <a:p>
            <a:r>
              <a:rPr lang="hu-HU" dirty="0">
                <a:solidFill>
                  <a:schemeClr val="bg1"/>
                </a:solidFill>
                <a:latin typeface="Algerian" panose="04020705040A02060702" pitchFamily="82" charset="0"/>
              </a:rPr>
              <a:t>PROCESSZOR mag</a:t>
            </a:r>
          </a:p>
        </p:txBody>
      </p:sp>
      <p:sp>
        <p:nvSpPr>
          <p:cNvPr id="3" name="Tartalom helye 2"/>
          <p:cNvSpPr>
            <a:spLocks noGrp="1"/>
          </p:cNvSpPr>
          <p:nvPr>
            <p:ph idx="1"/>
          </p:nvPr>
        </p:nvSpPr>
        <p:spPr>
          <a:xfrm>
            <a:off x="838200" y="2743376"/>
            <a:ext cx="10515600" cy="1884380"/>
          </a:xfrm>
        </p:spPr>
        <p:txBody>
          <a:bodyPr/>
          <a:lstStyle/>
          <a:p>
            <a:pPr>
              <a:lnSpc>
                <a:spcPct val="100000"/>
              </a:lnSpc>
            </a:pPr>
            <a:r>
              <a:rPr lang="hu-HU" b="1" dirty="0">
                <a:solidFill>
                  <a:schemeClr val="bg1"/>
                </a:solidFill>
              </a:rPr>
              <a:t>Különálló számítási egységek</a:t>
            </a:r>
            <a:endParaRPr lang="hu-HU" dirty="0">
              <a:solidFill>
                <a:schemeClr val="bg1"/>
              </a:solidFill>
            </a:endParaRPr>
          </a:p>
          <a:p>
            <a:pPr>
              <a:lnSpc>
                <a:spcPct val="100000"/>
              </a:lnSpc>
            </a:pPr>
            <a:r>
              <a:rPr lang="hu-HU" dirty="0">
                <a:solidFill>
                  <a:schemeClr val="bg1"/>
                </a:solidFill>
              </a:rPr>
              <a:t>Több programot tud kezelni egyszerre</a:t>
            </a:r>
          </a:p>
          <a:p>
            <a:pPr>
              <a:lnSpc>
                <a:spcPct val="100000"/>
              </a:lnSpc>
            </a:pPr>
            <a:r>
              <a:rPr lang="hu-HU" dirty="0" err="1">
                <a:solidFill>
                  <a:schemeClr val="bg1"/>
                </a:solidFill>
              </a:rPr>
              <a:t>Multitasking</a:t>
            </a:r>
            <a:endParaRPr lang="hu-HU" dirty="0">
              <a:solidFill>
                <a:schemeClr val="bg1"/>
              </a:solidFill>
            </a:endParaRPr>
          </a:p>
        </p:txBody>
      </p:sp>
      <p:sp>
        <p:nvSpPr>
          <p:cNvPr id="6" name="AutoShape 2" descr="A képen Grafika, képernyőkép, Betűtípus, tervezés látható&#10;&#10;Automatikusan generált leírás"/>
          <p:cNvSpPr>
            <a:spLocks noChangeAspect="1" noChangeArrowheads="1"/>
          </p:cNvSpPr>
          <p:nvPr/>
        </p:nvSpPr>
        <p:spPr bwMode="auto">
          <a:xfrm>
            <a:off x="7594832" y="-256478"/>
            <a:ext cx="5813988" cy="5814007"/>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u-HU"/>
          </a:p>
        </p:txBody>
      </p:sp>
      <p:pic>
        <p:nvPicPr>
          <p:cNvPr id="7" name="Kép 6" descr="A képen Grafika, képernyőkép, Betűtípus, tervezés látható&#10;&#10;Automatikusan generált leírás">
            <a:extLst>
              <a:ext uri="{FF2B5EF4-FFF2-40B4-BE49-F238E27FC236}">
                <a16:creationId xmlns:a16="http://schemas.microsoft.com/office/drawing/2014/main" id="{09661F99-E746-FDBF-9DAA-97F96E37DF17}"/>
              </a:ext>
            </a:extLst>
          </p:cNvPr>
          <p:cNvPicPr>
            <a:picLocks noChangeAspect="1"/>
          </p:cNvPicPr>
          <p:nvPr/>
        </p:nvPicPr>
        <p:blipFill>
          <a:blip r:embed="rId2">
            <a:lum bright="70000" contrast="-70000"/>
            <a:extLst>
              <a:ext uri="{28A0092B-C50C-407E-A947-70E740481C1C}">
                <a14:useLocalDpi xmlns:a14="http://schemas.microsoft.com/office/drawing/2010/main" val="0"/>
              </a:ext>
            </a:extLst>
          </a:blip>
          <a:stretch>
            <a:fillRect/>
          </a:stretch>
        </p:blipFill>
        <p:spPr>
          <a:xfrm>
            <a:off x="7343464" y="1547193"/>
            <a:ext cx="4010336" cy="4010336"/>
          </a:xfrm>
          <a:prstGeom prst="rect">
            <a:avLst/>
          </a:prstGeom>
        </p:spPr>
      </p:pic>
    </p:spTree>
    <p:extLst>
      <p:ext uri="{BB962C8B-B14F-4D97-AF65-F5344CB8AC3E}">
        <p14:creationId xmlns:p14="http://schemas.microsoft.com/office/powerpoint/2010/main" val="2687578653"/>
      </p:ext>
    </p:extLst>
  </p:cSld>
  <p:clrMapOvr>
    <a:masterClrMapping/>
  </p:clrMapOvr>
  <mc:AlternateContent xmlns:mc="http://schemas.openxmlformats.org/markup-compatibility/2006" xmlns:p14="http://schemas.microsoft.com/office/powerpoint/2010/main">
    <mc:Choice Requires="p14">
      <p:transition spd="slow" p14:dur="2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fade">
                                      <p:cBhvr>
                                        <p:cTn id="13" dur="1000"/>
                                        <p:tgtEl>
                                          <p:spTgt spid="3">
                                            <p:txEl>
                                              <p:pRg st="1" end="1"/>
                                            </p:txEl>
                                          </p:spTgt>
                                        </p:tgtEl>
                                      </p:cBhvr>
                                    </p:animEffect>
                                    <p:anim calcmode="lin" valueType="num">
                                      <p:cBhvr>
                                        <p:cTn id="14"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5"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1000"/>
                                        <p:tgtEl>
                                          <p:spTgt spid="3">
                                            <p:txEl>
                                              <p:pRg st="2" end="2"/>
                                            </p:txEl>
                                          </p:spTgt>
                                        </p:tgtEl>
                                      </p:cBhvr>
                                    </p:animEffect>
                                    <p:anim calcmode="lin" valueType="num">
                                      <p:cBhvr>
                                        <p:cTn id="20"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a:xfrm>
            <a:off x="838200" y="283238"/>
            <a:ext cx="10515600" cy="1325563"/>
          </a:xfrm>
        </p:spPr>
        <p:txBody>
          <a:bodyPr/>
          <a:lstStyle/>
          <a:p>
            <a:r>
              <a:rPr lang="hu-HU" dirty="0">
                <a:solidFill>
                  <a:schemeClr val="bg1"/>
                </a:solidFill>
                <a:latin typeface="Algerian" panose="04020705040A02060702" pitchFamily="82" charset="0"/>
              </a:rPr>
              <a:t>Főbb processzor gyártók</a:t>
            </a:r>
          </a:p>
        </p:txBody>
      </p:sp>
      <p:sp>
        <p:nvSpPr>
          <p:cNvPr id="3" name="Tartalom helye 2"/>
          <p:cNvSpPr>
            <a:spLocks noGrp="1"/>
          </p:cNvSpPr>
          <p:nvPr>
            <p:ph idx="1"/>
          </p:nvPr>
        </p:nvSpPr>
        <p:spPr>
          <a:xfrm>
            <a:off x="838200" y="1637131"/>
            <a:ext cx="10515600" cy="1326819"/>
          </a:xfrm>
        </p:spPr>
        <p:txBody>
          <a:bodyPr>
            <a:normAutofit fontScale="85000" lnSpcReduction="20000"/>
          </a:bodyPr>
          <a:lstStyle/>
          <a:p>
            <a:pPr>
              <a:lnSpc>
                <a:spcPct val="100000"/>
              </a:lnSpc>
            </a:pPr>
            <a:r>
              <a:rPr lang="hu-HU" b="1" dirty="0">
                <a:solidFill>
                  <a:schemeClr val="bg1"/>
                </a:solidFill>
              </a:rPr>
              <a:t>PC/Laptop:</a:t>
            </a:r>
          </a:p>
          <a:p>
            <a:pPr lvl="1">
              <a:lnSpc>
                <a:spcPct val="100000"/>
              </a:lnSpc>
            </a:pPr>
            <a:r>
              <a:rPr lang="hu-HU" b="1" dirty="0">
                <a:solidFill>
                  <a:schemeClr val="bg1"/>
                </a:solidFill>
              </a:rPr>
              <a:t>Intel (FŐ: Intel </a:t>
            </a:r>
            <a:r>
              <a:rPr lang="hu-HU" b="1" dirty="0" err="1">
                <a:solidFill>
                  <a:schemeClr val="bg1"/>
                </a:solidFill>
              </a:rPr>
              <a:t>Core</a:t>
            </a:r>
            <a:r>
              <a:rPr lang="hu-HU" b="1" dirty="0">
                <a:solidFill>
                  <a:schemeClr val="bg1"/>
                </a:solidFill>
              </a:rPr>
              <a:t> (i3, i5, i7, i9)</a:t>
            </a:r>
          </a:p>
          <a:p>
            <a:pPr lvl="1">
              <a:lnSpc>
                <a:spcPct val="100000"/>
              </a:lnSpc>
            </a:pPr>
            <a:r>
              <a:rPr lang="hu-HU" b="1" dirty="0">
                <a:solidFill>
                  <a:schemeClr val="bg1"/>
                </a:solidFill>
              </a:rPr>
              <a:t>AMD (FŐ: </a:t>
            </a:r>
            <a:r>
              <a:rPr lang="hu-HU" b="1" dirty="0" err="1">
                <a:solidFill>
                  <a:schemeClr val="bg1"/>
                </a:solidFill>
              </a:rPr>
              <a:t>Ryzen</a:t>
            </a:r>
            <a:r>
              <a:rPr lang="hu-HU" b="1" dirty="0">
                <a:solidFill>
                  <a:schemeClr val="bg1"/>
                </a:solidFill>
              </a:rPr>
              <a:t> (3, 5, 7, 9))</a:t>
            </a:r>
          </a:p>
          <a:p>
            <a:pPr lvl="1">
              <a:lnSpc>
                <a:spcPct val="100000"/>
              </a:lnSpc>
            </a:pPr>
            <a:r>
              <a:rPr lang="hu-HU" b="1" dirty="0">
                <a:solidFill>
                  <a:schemeClr val="bg1"/>
                </a:solidFill>
              </a:rPr>
              <a:t>Apple M processzorok</a:t>
            </a:r>
          </a:p>
        </p:txBody>
      </p:sp>
      <p:sp>
        <p:nvSpPr>
          <p:cNvPr id="4" name="Tartalom helye 2"/>
          <p:cNvSpPr txBox="1">
            <a:spLocks/>
          </p:cNvSpPr>
          <p:nvPr/>
        </p:nvSpPr>
        <p:spPr>
          <a:xfrm>
            <a:off x="838200" y="4921208"/>
            <a:ext cx="10515600" cy="1326819"/>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b="1" dirty="0" err="1">
                <a:solidFill>
                  <a:schemeClr val="bg1"/>
                </a:solidFill>
              </a:rPr>
              <a:t>Mobiltelenok</a:t>
            </a:r>
            <a:r>
              <a:rPr lang="hu-HU" b="1" dirty="0">
                <a:solidFill>
                  <a:schemeClr val="bg1"/>
                </a:solidFill>
              </a:rPr>
              <a:t>/</a:t>
            </a:r>
            <a:r>
              <a:rPr lang="hu-HU" b="1" dirty="0" err="1">
                <a:solidFill>
                  <a:schemeClr val="bg1"/>
                </a:solidFill>
              </a:rPr>
              <a:t>tabletek</a:t>
            </a:r>
            <a:r>
              <a:rPr lang="hu-HU" b="1" dirty="0">
                <a:solidFill>
                  <a:schemeClr val="bg1"/>
                </a:solidFill>
              </a:rPr>
              <a:t>:</a:t>
            </a:r>
          </a:p>
          <a:p>
            <a:pPr lvl="1">
              <a:lnSpc>
                <a:spcPct val="100000"/>
              </a:lnSpc>
            </a:pPr>
            <a:r>
              <a:rPr lang="hu-HU" b="1" dirty="0" err="1">
                <a:solidFill>
                  <a:schemeClr val="bg1"/>
                </a:solidFill>
              </a:rPr>
              <a:t>Snapdragon</a:t>
            </a:r>
            <a:endParaRPr lang="hu-HU" b="1" dirty="0">
              <a:solidFill>
                <a:schemeClr val="bg1"/>
              </a:solidFill>
            </a:endParaRPr>
          </a:p>
          <a:p>
            <a:pPr lvl="1">
              <a:lnSpc>
                <a:spcPct val="100000"/>
              </a:lnSpc>
            </a:pPr>
            <a:r>
              <a:rPr lang="hu-HU" b="1" dirty="0" err="1">
                <a:solidFill>
                  <a:schemeClr val="bg1"/>
                </a:solidFill>
              </a:rPr>
              <a:t>MediaTek</a:t>
            </a:r>
            <a:endParaRPr lang="hu-HU" b="1" dirty="0">
              <a:solidFill>
                <a:schemeClr val="bg1"/>
              </a:solidFill>
            </a:endParaRPr>
          </a:p>
          <a:p>
            <a:pPr lvl="1">
              <a:lnSpc>
                <a:spcPct val="100000"/>
              </a:lnSpc>
            </a:pPr>
            <a:r>
              <a:rPr lang="hu-HU" b="1" dirty="0">
                <a:solidFill>
                  <a:schemeClr val="bg1"/>
                </a:solidFill>
              </a:rPr>
              <a:t>Apple (Apple A)</a:t>
            </a:r>
          </a:p>
        </p:txBody>
      </p:sp>
      <p:pic>
        <p:nvPicPr>
          <p:cNvPr id="6" name="Kép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98241" y="2621852"/>
            <a:ext cx="3098646" cy="2057501"/>
          </a:xfrm>
          <a:prstGeom prst="rect">
            <a:avLst/>
          </a:prstGeom>
        </p:spPr>
      </p:pic>
      <p:pic>
        <p:nvPicPr>
          <p:cNvPr id="9" name="Kép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20266" y="4921208"/>
            <a:ext cx="1609491" cy="1749447"/>
          </a:xfrm>
          <a:prstGeom prst="rect">
            <a:avLst/>
          </a:prstGeom>
        </p:spPr>
      </p:pic>
      <p:pic>
        <p:nvPicPr>
          <p:cNvPr id="10" name="Kép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060369" y="4709892"/>
            <a:ext cx="1473035" cy="1749448"/>
          </a:xfrm>
          <a:prstGeom prst="rect">
            <a:avLst/>
          </a:prstGeom>
        </p:spPr>
      </p:pic>
      <p:pic>
        <p:nvPicPr>
          <p:cNvPr id="11" name="Kép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33245" y="2963950"/>
            <a:ext cx="4545145" cy="1752481"/>
          </a:xfrm>
          <a:prstGeom prst="rect">
            <a:avLst/>
          </a:prstGeom>
        </p:spPr>
      </p:pic>
      <p:pic>
        <p:nvPicPr>
          <p:cNvPr id="7" name="Kép 6" descr="A képen Betűtípus, Grafika, képernyőkép, szöveg látható&#10;&#10;Automatikusan generált leírás">
            <a:extLst>
              <a:ext uri="{FF2B5EF4-FFF2-40B4-BE49-F238E27FC236}">
                <a16:creationId xmlns:a16="http://schemas.microsoft.com/office/drawing/2014/main" id="{44C01C82-DDD3-4EEF-E6F0-930EAB6A7F81}"/>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209361" y="5315493"/>
            <a:ext cx="3671404" cy="960875"/>
          </a:xfrm>
          <a:prstGeom prst="rect">
            <a:avLst/>
          </a:prstGeom>
        </p:spPr>
      </p:pic>
    </p:spTree>
    <p:extLst>
      <p:ext uri="{BB962C8B-B14F-4D97-AF65-F5344CB8AC3E}">
        <p14:creationId xmlns:p14="http://schemas.microsoft.com/office/powerpoint/2010/main" val="1230725337"/>
      </p:ext>
    </p:extLst>
  </p:cSld>
  <p:clrMapOvr>
    <a:masterClrMapping/>
  </p:clrMapOvr>
  <mc:AlternateContent xmlns:mc="http://schemas.openxmlformats.org/markup-compatibility/2006" xmlns:p14="http://schemas.microsoft.com/office/powerpoint/2010/main">
    <mc:Choice Requires="p14">
      <p:transition spd="slow" p14:dur="2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fade">
                                      <p:cBhvr>
                                        <p:cTn id="13" dur="1000"/>
                                        <p:tgtEl>
                                          <p:spTgt spid="3">
                                            <p:txEl>
                                              <p:pRg st="1" end="1"/>
                                            </p:txEl>
                                          </p:spTgt>
                                        </p:tgtEl>
                                      </p:cBhvr>
                                    </p:animEffect>
                                    <p:anim calcmode="lin" valueType="num">
                                      <p:cBhvr>
                                        <p:cTn id="14"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5" dur="1000" fill="hold"/>
                                        <p:tgtEl>
                                          <p:spTgt spid="3">
                                            <p:txEl>
                                              <p:pRg st="1" end="1"/>
                                            </p:txEl>
                                          </p:spTgt>
                                        </p:tgtEl>
                                        <p:attrNameLst>
                                          <p:attrName>ppt_y</p:attrName>
                                        </p:attrNameLst>
                                      </p:cBhvr>
                                      <p:tavLst>
                                        <p:tav tm="0">
                                          <p:val>
                                            <p:strVal val="#ppt_y+.1"/>
                                          </p:val>
                                        </p:tav>
                                        <p:tav tm="100000">
                                          <p:val>
                                            <p:strVal val="#ppt_y"/>
                                          </p:val>
                                        </p:tav>
                                      </p:tavLst>
                                    </p:anim>
                                  </p:childTnLst>
                                </p:cTn>
                              </p:par>
                              <p:par>
                                <p:cTn id="16" presetID="2" presetClass="entr" presetSubtype="2" fill="hold" nodeType="withEffect">
                                  <p:stCondLst>
                                    <p:cond delay="0"/>
                                  </p:stCondLst>
                                  <p:childTnLst>
                                    <p:set>
                                      <p:cBhvr>
                                        <p:cTn id="17" dur="1" fill="hold">
                                          <p:stCondLst>
                                            <p:cond delay="0"/>
                                          </p:stCondLst>
                                        </p:cTn>
                                        <p:tgtEl>
                                          <p:spTgt spid="6"/>
                                        </p:tgtEl>
                                        <p:attrNameLst>
                                          <p:attrName>style.visibility</p:attrName>
                                        </p:attrNameLst>
                                      </p:cBhvr>
                                      <p:to>
                                        <p:strVal val="visible"/>
                                      </p:to>
                                    </p:set>
                                    <p:anim calcmode="lin" valueType="num">
                                      <p:cBhvr additive="base">
                                        <p:cTn id="18" dur="500" fill="hold"/>
                                        <p:tgtEl>
                                          <p:spTgt spid="6"/>
                                        </p:tgtEl>
                                        <p:attrNameLst>
                                          <p:attrName>ppt_x</p:attrName>
                                        </p:attrNameLst>
                                      </p:cBhvr>
                                      <p:tavLst>
                                        <p:tav tm="0">
                                          <p:val>
                                            <p:strVal val="1+#ppt_w/2"/>
                                          </p:val>
                                        </p:tav>
                                        <p:tav tm="100000">
                                          <p:val>
                                            <p:strVal val="#ppt_x"/>
                                          </p:val>
                                        </p:tav>
                                      </p:tavLst>
                                    </p:anim>
                                    <p:anim calcmode="lin" valueType="num">
                                      <p:cBhvr additive="base">
                                        <p:cTn id="19" dur="500" fill="hold"/>
                                        <p:tgtEl>
                                          <p:spTgt spid="6"/>
                                        </p:tgtEl>
                                        <p:attrNameLst>
                                          <p:attrName>ppt_y</p:attrName>
                                        </p:attrNameLst>
                                      </p:cBhvr>
                                      <p:tavLst>
                                        <p:tav tm="0">
                                          <p:val>
                                            <p:strVal val="#ppt_y"/>
                                          </p:val>
                                        </p:tav>
                                        <p:tav tm="100000">
                                          <p:val>
                                            <p:strVal val="#ppt_y"/>
                                          </p:val>
                                        </p:tav>
                                      </p:tavLst>
                                    </p:anim>
                                  </p:childTnLst>
                                </p:cTn>
                              </p:par>
                            </p:childTnLst>
                          </p:cTn>
                        </p:par>
                        <p:par>
                          <p:cTn id="20" fill="hold">
                            <p:stCondLst>
                              <p:cond delay="2000"/>
                            </p:stCondLst>
                            <p:childTnLst>
                              <p:par>
                                <p:cTn id="21" presetID="42" presetClass="entr" presetSubtype="0" fill="hold" nodeType="after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Effect transition="in" filter="fade">
                                      <p:cBhvr>
                                        <p:cTn id="23" dur="1000"/>
                                        <p:tgtEl>
                                          <p:spTgt spid="3">
                                            <p:txEl>
                                              <p:pRg st="2" end="2"/>
                                            </p:txEl>
                                          </p:spTgt>
                                        </p:tgtEl>
                                      </p:cBhvr>
                                    </p:animEffect>
                                    <p:anim calcmode="lin" valueType="num">
                                      <p:cBhvr>
                                        <p:cTn id="24"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5" dur="1000" fill="hold"/>
                                        <p:tgtEl>
                                          <p:spTgt spid="3">
                                            <p:txEl>
                                              <p:pRg st="2" end="2"/>
                                            </p:txEl>
                                          </p:spTgt>
                                        </p:tgtEl>
                                        <p:attrNameLst>
                                          <p:attrName>ppt_y</p:attrName>
                                        </p:attrNameLst>
                                      </p:cBhvr>
                                      <p:tavLst>
                                        <p:tav tm="0">
                                          <p:val>
                                            <p:strVal val="#ppt_y+.1"/>
                                          </p:val>
                                        </p:tav>
                                        <p:tav tm="100000">
                                          <p:val>
                                            <p:strVal val="#ppt_y"/>
                                          </p:val>
                                        </p:tav>
                                      </p:tavLst>
                                    </p:anim>
                                  </p:childTnLst>
                                </p:cTn>
                              </p:par>
                              <p:par>
                                <p:cTn id="26" presetID="2" presetClass="entr" presetSubtype="8" fill="hold" nodeType="withEffect">
                                  <p:stCondLst>
                                    <p:cond delay="0"/>
                                  </p:stCondLst>
                                  <p:childTnLst>
                                    <p:set>
                                      <p:cBhvr>
                                        <p:cTn id="27" dur="1" fill="hold">
                                          <p:stCondLst>
                                            <p:cond delay="0"/>
                                          </p:stCondLst>
                                        </p:cTn>
                                        <p:tgtEl>
                                          <p:spTgt spid="11"/>
                                        </p:tgtEl>
                                        <p:attrNameLst>
                                          <p:attrName>style.visibility</p:attrName>
                                        </p:attrNameLst>
                                      </p:cBhvr>
                                      <p:to>
                                        <p:strVal val="visible"/>
                                      </p:to>
                                    </p:set>
                                    <p:anim calcmode="lin" valueType="num">
                                      <p:cBhvr additive="base">
                                        <p:cTn id="28" dur="500" fill="hold"/>
                                        <p:tgtEl>
                                          <p:spTgt spid="11"/>
                                        </p:tgtEl>
                                        <p:attrNameLst>
                                          <p:attrName>ppt_x</p:attrName>
                                        </p:attrNameLst>
                                      </p:cBhvr>
                                      <p:tavLst>
                                        <p:tav tm="0">
                                          <p:val>
                                            <p:strVal val="0-#ppt_w/2"/>
                                          </p:val>
                                        </p:tav>
                                        <p:tav tm="100000">
                                          <p:val>
                                            <p:strVal val="#ppt_x"/>
                                          </p:val>
                                        </p:tav>
                                      </p:tavLst>
                                    </p:anim>
                                    <p:anim calcmode="lin" valueType="num">
                                      <p:cBhvr additive="base">
                                        <p:cTn id="29" dur="500" fill="hold"/>
                                        <p:tgtEl>
                                          <p:spTgt spid="11"/>
                                        </p:tgtEl>
                                        <p:attrNameLst>
                                          <p:attrName>ppt_y</p:attrName>
                                        </p:attrNameLst>
                                      </p:cBhvr>
                                      <p:tavLst>
                                        <p:tav tm="0">
                                          <p:val>
                                            <p:strVal val="#ppt_y"/>
                                          </p:val>
                                        </p:tav>
                                        <p:tav tm="100000">
                                          <p:val>
                                            <p:strVal val="#ppt_y"/>
                                          </p:val>
                                        </p:tav>
                                      </p:tavLst>
                                    </p:anim>
                                  </p:childTnLst>
                                </p:cTn>
                              </p:par>
                            </p:childTnLst>
                          </p:cTn>
                        </p:par>
                        <p:par>
                          <p:cTn id="30" fill="hold">
                            <p:stCondLst>
                              <p:cond delay="3000"/>
                            </p:stCondLst>
                            <p:childTnLst>
                              <p:par>
                                <p:cTn id="31" presetID="42" presetClass="entr" presetSubtype="0" fill="hold" nodeType="afterEffect">
                                  <p:stCondLst>
                                    <p:cond delay="0"/>
                                  </p:stCondLst>
                                  <p:childTnLst>
                                    <p:set>
                                      <p:cBhvr>
                                        <p:cTn id="32" dur="1" fill="hold">
                                          <p:stCondLst>
                                            <p:cond delay="0"/>
                                          </p:stCondLst>
                                        </p:cTn>
                                        <p:tgtEl>
                                          <p:spTgt spid="3">
                                            <p:txEl>
                                              <p:pRg st="3" end="3"/>
                                            </p:txEl>
                                          </p:spTgt>
                                        </p:tgtEl>
                                        <p:attrNameLst>
                                          <p:attrName>style.visibility</p:attrName>
                                        </p:attrNameLst>
                                      </p:cBhvr>
                                      <p:to>
                                        <p:strVal val="visible"/>
                                      </p:to>
                                    </p:set>
                                    <p:animEffect transition="in" filter="fade">
                                      <p:cBhvr>
                                        <p:cTn id="33" dur="1000"/>
                                        <p:tgtEl>
                                          <p:spTgt spid="3">
                                            <p:txEl>
                                              <p:pRg st="3" end="3"/>
                                            </p:txEl>
                                          </p:spTgt>
                                        </p:tgtEl>
                                      </p:cBhvr>
                                    </p:animEffect>
                                    <p:anim calcmode="lin" valueType="num">
                                      <p:cBhvr>
                                        <p:cTn id="34"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5"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par>
                          <p:cTn id="36" fill="hold">
                            <p:stCondLst>
                              <p:cond delay="4000"/>
                            </p:stCondLst>
                            <p:childTnLst>
                              <p:par>
                                <p:cTn id="37" presetID="42" presetClass="entr" presetSubtype="0" fill="hold" nodeType="afterEffect">
                                  <p:stCondLst>
                                    <p:cond delay="0"/>
                                  </p:stCondLst>
                                  <p:childTnLst>
                                    <p:set>
                                      <p:cBhvr>
                                        <p:cTn id="38" dur="1" fill="hold">
                                          <p:stCondLst>
                                            <p:cond delay="0"/>
                                          </p:stCondLst>
                                        </p:cTn>
                                        <p:tgtEl>
                                          <p:spTgt spid="4">
                                            <p:txEl>
                                              <p:pRg st="0" end="0"/>
                                            </p:txEl>
                                          </p:spTgt>
                                        </p:tgtEl>
                                        <p:attrNameLst>
                                          <p:attrName>style.visibility</p:attrName>
                                        </p:attrNameLst>
                                      </p:cBhvr>
                                      <p:to>
                                        <p:strVal val="visible"/>
                                      </p:to>
                                    </p:set>
                                    <p:animEffect transition="in" filter="fade">
                                      <p:cBhvr>
                                        <p:cTn id="39" dur="1000"/>
                                        <p:tgtEl>
                                          <p:spTgt spid="4">
                                            <p:txEl>
                                              <p:pRg st="0" end="0"/>
                                            </p:txEl>
                                          </p:spTgt>
                                        </p:tgtEl>
                                      </p:cBhvr>
                                    </p:animEffect>
                                    <p:anim calcmode="lin" valueType="num">
                                      <p:cBhvr>
                                        <p:cTn id="40"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41"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par>
                          <p:cTn id="42" fill="hold">
                            <p:stCondLst>
                              <p:cond delay="5000"/>
                            </p:stCondLst>
                            <p:childTnLst>
                              <p:par>
                                <p:cTn id="43" presetID="42" presetClass="entr" presetSubtype="0" fill="hold" nodeType="afterEffect">
                                  <p:stCondLst>
                                    <p:cond delay="0"/>
                                  </p:stCondLst>
                                  <p:childTnLst>
                                    <p:set>
                                      <p:cBhvr>
                                        <p:cTn id="44" dur="1" fill="hold">
                                          <p:stCondLst>
                                            <p:cond delay="0"/>
                                          </p:stCondLst>
                                        </p:cTn>
                                        <p:tgtEl>
                                          <p:spTgt spid="4">
                                            <p:txEl>
                                              <p:pRg st="1" end="1"/>
                                            </p:txEl>
                                          </p:spTgt>
                                        </p:tgtEl>
                                        <p:attrNameLst>
                                          <p:attrName>style.visibility</p:attrName>
                                        </p:attrNameLst>
                                      </p:cBhvr>
                                      <p:to>
                                        <p:strVal val="visible"/>
                                      </p:to>
                                    </p:set>
                                    <p:animEffect transition="in" filter="fade">
                                      <p:cBhvr>
                                        <p:cTn id="45" dur="1000"/>
                                        <p:tgtEl>
                                          <p:spTgt spid="4">
                                            <p:txEl>
                                              <p:pRg st="1" end="1"/>
                                            </p:txEl>
                                          </p:spTgt>
                                        </p:tgtEl>
                                      </p:cBhvr>
                                    </p:animEffect>
                                    <p:anim calcmode="lin" valueType="num">
                                      <p:cBhvr>
                                        <p:cTn id="46"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47" dur="1000" fill="hold"/>
                                        <p:tgtEl>
                                          <p:spTgt spid="4">
                                            <p:txEl>
                                              <p:pRg st="1" end="1"/>
                                            </p:txEl>
                                          </p:spTgt>
                                        </p:tgtEl>
                                        <p:attrNameLst>
                                          <p:attrName>ppt_y</p:attrName>
                                        </p:attrNameLst>
                                      </p:cBhvr>
                                      <p:tavLst>
                                        <p:tav tm="0">
                                          <p:val>
                                            <p:strVal val="#ppt_y+.1"/>
                                          </p:val>
                                        </p:tav>
                                        <p:tav tm="100000">
                                          <p:val>
                                            <p:strVal val="#ppt_y"/>
                                          </p:val>
                                        </p:tav>
                                      </p:tavLst>
                                    </p:anim>
                                  </p:childTnLst>
                                </p:cTn>
                              </p:par>
                              <p:par>
                                <p:cTn id="48" presetID="2" presetClass="entr" presetSubtype="4" fill="hold" nodeType="withEffect">
                                  <p:stCondLst>
                                    <p:cond delay="0"/>
                                  </p:stCondLst>
                                  <p:childTnLst>
                                    <p:set>
                                      <p:cBhvr>
                                        <p:cTn id="49" dur="1" fill="hold">
                                          <p:stCondLst>
                                            <p:cond delay="0"/>
                                          </p:stCondLst>
                                        </p:cTn>
                                        <p:tgtEl>
                                          <p:spTgt spid="9"/>
                                        </p:tgtEl>
                                        <p:attrNameLst>
                                          <p:attrName>style.visibility</p:attrName>
                                        </p:attrNameLst>
                                      </p:cBhvr>
                                      <p:to>
                                        <p:strVal val="visible"/>
                                      </p:to>
                                    </p:set>
                                    <p:anim calcmode="lin" valueType="num">
                                      <p:cBhvr additive="base">
                                        <p:cTn id="50" dur="500" fill="hold"/>
                                        <p:tgtEl>
                                          <p:spTgt spid="9"/>
                                        </p:tgtEl>
                                        <p:attrNameLst>
                                          <p:attrName>ppt_x</p:attrName>
                                        </p:attrNameLst>
                                      </p:cBhvr>
                                      <p:tavLst>
                                        <p:tav tm="0">
                                          <p:val>
                                            <p:strVal val="#ppt_x"/>
                                          </p:val>
                                        </p:tav>
                                        <p:tav tm="100000">
                                          <p:val>
                                            <p:strVal val="#ppt_x"/>
                                          </p:val>
                                        </p:tav>
                                      </p:tavLst>
                                    </p:anim>
                                    <p:anim calcmode="lin" valueType="num">
                                      <p:cBhvr additive="base">
                                        <p:cTn id="51" dur="500" fill="hold"/>
                                        <p:tgtEl>
                                          <p:spTgt spid="9"/>
                                        </p:tgtEl>
                                        <p:attrNameLst>
                                          <p:attrName>ppt_y</p:attrName>
                                        </p:attrNameLst>
                                      </p:cBhvr>
                                      <p:tavLst>
                                        <p:tav tm="0">
                                          <p:val>
                                            <p:strVal val="1+#ppt_h/2"/>
                                          </p:val>
                                        </p:tav>
                                        <p:tav tm="100000">
                                          <p:val>
                                            <p:strVal val="#ppt_y"/>
                                          </p:val>
                                        </p:tav>
                                      </p:tavLst>
                                    </p:anim>
                                  </p:childTnLst>
                                </p:cTn>
                              </p:par>
                            </p:childTnLst>
                          </p:cTn>
                        </p:par>
                        <p:par>
                          <p:cTn id="52" fill="hold">
                            <p:stCondLst>
                              <p:cond delay="6000"/>
                            </p:stCondLst>
                            <p:childTnLst>
                              <p:par>
                                <p:cTn id="53" presetID="42" presetClass="entr" presetSubtype="0" fill="hold" nodeType="afterEffect">
                                  <p:stCondLst>
                                    <p:cond delay="0"/>
                                  </p:stCondLst>
                                  <p:childTnLst>
                                    <p:set>
                                      <p:cBhvr>
                                        <p:cTn id="54" dur="1" fill="hold">
                                          <p:stCondLst>
                                            <p:cond delay="0"/>
                                          </p:stCondLst>
                                        </p:cTn>
                                        <p:tgtEl>
                                          <p:spTgt spid="4">
                                            <p:txEl>
                                              <p:pRg st="2" end="2"/>
                                            </p:txEl>
                                          </p:spTgt>
                                        </p:tgtEl>
                                        <p:attrNameLst>
                                          <p:attrName>style.visibility</p:attrName>
                                        </p:attrNameLst>
                                      </p:cBhvr>
                                      <p:to>
                                        <p:strVal val="visible"/>
                                      </p:to>
                                    </p:set>
                                    <p:animEffect transition="in" filter="fade">
                                      <p:cBhvr>
                                        <p:cTn id="55" dur="1000"/>
                                        <p:tgtEl>
                                          <p:spTgt spid="4">
                                            <p:txEl>
                                              <p:pRg st="2" end="2"/>
                                            </p:txEl>
                                          </p:spTgt>
                                        </p:tgtEl>
                                      </p:cBhvr>
                                    </p:animEffect>
                                    <p:anim calcmode="lin" valueType="num">
                                      <p:cBhvr>
                                        <p:cTn id="56"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57" dur="1000" fill="hold"/>
                                        <p:tgtEl>
                                          <p:spTgt spid="4">
                                            <p:txEl>
                                              <p:pRg st="2" end="2"/>
                                            </p:txEl>
                                          </p:spTgt>
                                        </p:tgtEl>
                                        <p:attrNameLst>
                                          <p:attrName>ppt_y</p:attrName>
                                        </p:attrNameLst>
                                      </p:cBhvr>
                                      <p:tavLst>
                                        <p:tav tm="0">
                                          <p:val>
                                            <p:strVal val="#ppt_y+.1"/>
                                          </p:val>
                                        </p:tav>
                                        <p:tav tm="100000">
                                          <p:val>
                                            <p:strVal val="#ppt_y"/>
                                          </p:val>
                                        </p:tav>
                                      </p:tavLst>
                                    </p:anim>
                                  </p:childTnLst>
                                </p:cTn>
                              </p:par>
                              <p:par>
                                <p:cTn id="58" presetID="2" presetClass="entr" presetSubtype="4" fill="hold" nodeType="withEffect">
                                  <p:stCondLst>
                                    <p:cond delay="0"/>
                                  </p:stCondLst>
                                  <p:childTnLst>
                                    <p:set>
                                      <p:cBhvr>
                                        <p:cTn id="59" dur="1" fill="hold">
                                          <p:stCondLst>
                                            <p:cond delay="0"/>
                                          </p:stCondLst>
                                        </p:cTn>
                                        <p:tgtEl>
                                          <p:spTgt spid="7"/>
                                        </p:tgtEl>
                                        <p:attrNameLst>
                                          <p:attrName>style.visibility</p:attrName>
                                        </p:attrNameLst>
                                      </p:cBhvr>
                                      <p:to>
                                        <p:strVal val="visible"/>
                                      </p:to>
                                    </p:set>
                                    <p:anim calcmode="lin" valueType="num">
                                      <p:cBhvr additive="base">
                                        <p:cTn id="60" dur="500" fill="hold"/>
                                        <p:tgtEl>
                                          <p:spTgt spid="7"/>
                                        </p:tgtEl>
                                        <p:attrNameLst>
                                          <p:attrName>ppt_x</p:attrName>
                                        </p:attrNameLst>
                                      </p:cBhvr>
                                      <p:tavLst>
                                        <p:tav tm="0">
                                          <p:val>
                                            <p:strVal val="#ppt_x"/>
                                          </p:val>
                                        </p:tav>
                                        <p:tav tm="100000">
                                          <p:val>
                                            <p:strVal val="#ppt_x"/>
                                          </p:val>
                                        </p:tav>
                                      </p:tavLst>
                                    </p:anim>
                                    <p:anim calcmode="lin" valueType="num">
                                      <p:cBhvr additive="base">
                                        <p:cTn id="61" dur="500" fill="hold"/>
                                        <p:tgtEl>
                                          <p:spTgt spid="7"/>
                                        </p:tgtEl>
                                        <p:attrNameLst>
                                          <p:attrName>ppt_y</p:attrName>
                                        </p:attrNameLst>
                                      </p:cBhvr>
                                      <p:tavLst>
                                        <p:tav tm="0">
                                          <p:val>
                                            <p:strVal val="1+#ppt_h/2"/>
                                          </p:val>
                                        </p:tav>
                                        <p:tav tm="100000">
                                          <p:val>
                                            <p:strVal val="#ppt_y"/>
                                          </p:val>
                                        </p:tav>
                                      </p:tavLst>
                                    </p:anim>
                                  </p:childTnLst>
                                </p:cTn>
                              </p:par>
                            </p:childTnLst>
                          </p:cTn>
                        </p:par>
                        <p:par>
                          <p:cTn id="62" fill="hold">
                            <p:stCondLst>
                              <p:cond delay="7000"/>
                            </p:stCondLst>
                            <p:childTnLst>
                              <p:par>
                                <p:cTn id="63" presetID="42" presetClass="entr" presetSubtype="0" fill="hold" nodeType="afterEffect">
                                  <p:stCondLst>
                                    <p:cond delay="0"/>
                                  </p:stCondLst>
                                  <p:childTnLst>
                                    <p:set>
                                      <p:cBhvr>
                                        <p:cTn id="64" dur="1" fill="hold">
                                          <p:stCondLst>
                                            <p:cond delay="0"/>
                                          </p:stCondLst>
                                        </p:cTn>
                                        <p:tgtEl>
                                          <p:spTgt spid="4">
                                            <p:txEl>
                                              <p:pRg st="3" end="3"/>
                                            </p:txEl>
                                          </p:spTgt>
                                        </p:tgtEl>
                                        <p:attrNameLst>
                                          <p:attrName>style.visibility</p:attrName>
                                        </p:attrNameLst>
                                      </p:cBhvr>
                                      <p:to>
                                        <p:strVal val="visible"/>
                                      </p:to>
                                    </p:set>
                                    <p:animEffect transition="in" filter="fade">
                                      <p:cBhvr>
                                        <p:cTn id="65" dur="1000"/>
                                        <p:tgtEl>
                                          <p:spTgt spid="4">
                                            <p:txEl>
                                              <p:pRg st="3" end="3"/>
                                            </p:txEl>
                                          </p:spTgt>
                                        </p:tgtEl>
                                      </p:cBhvr>
                                    </p:animEffect>
                                    <p:anim calcmode="lin" valueType="num">
                                      <p:cBhvr>
                                        <p:cTn id="66" dur="10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67" dur="1000" fill="hold"/>
                                        <p:tgtEl>
                                          <p:spTgt spid="4">
                                            <p:txEl>
                                              <p:pRg st="3" end="3"/>
                                            </p:txEl>
                                          </p:spTgt>
                                        </p:tgtEl>
                                        <p:attrNameLst>
                                          <p:attrName>ppt_y</p:attrName>
                                        </p:attrNameLst>
                                      </p:cBhvr>
                                      <p:tavLst>
                                        <p:tav tm="0">
                                          <p:val>
                                            <p:strVal val="#ppt_y+.1"/>
                                          </p:val>
                                        </p:tav>
                                        <p:tav tm="100000">
                                          <p:val>
                                            <p:strVal val="#ppt_y"/>
                                          </p:val>
                                        </p:tav>
                                      </p:tavLst>
                                    </p:anim>
                                  </p:childTnLst>
                                </p:cTn>
                              </p:par>
                              <p:par>
                                <p:cTn id="68" presetID="2" presetClass="entr" presetSubtype="4" fill="hold" nodeType="withEffect">
                                  <p:stCondLst>
                                    <p:cond delay="0"/>
                                  </p:stCondLst>
                                  <p:childTnLst>
                                    <p:set>
                                      <p:cBhvr>
                                        <p:cTn id="69" dur="1" fill="hold">
                                          <p:stCondLst>
                                            <p:cond delay="0"/>
                                          </p:stCondLst>
                                        </p:cTn>
                                        <p:tgtEl>
                                          <p:spTgt spid="10"/>
                                        </p:tgtEl>
                                        <p:attrNameLst>
                                          <p:attrName>style.visibility</p:attrName>
                                        </p:attrNameLst>
                                      </p:cBhvr>
                                      <p:to>
                                        <p:strVal val="visible"/>
                                      </p:to>
                                    </p:set>
                                    <p:anim calcmode="lin" valueType="num">
                                      <p:cBhvr additive="base">
                                        <p:cTn id="70" dur="500" fill="hold"/>
                                        <p:tgtEl>
                                          <p:spTgt spid="10"/>
                                        </p:tgtEl>
                                        <p:attrNameLst>
                                          <p:attrName>ppt_x</p:attrName>
                                        </p:attrNameLst>
                                      </p:cBhvr>
                                      <p:tavLst>
                                        <p:tav tm="0">
                                          <p:val>
                                            <p:strVal val="#ppt_x"/>
                                          </p:val>
                                        </p:tav>
                                        <p:tav tm="100000">
                                          <p:val>
                                            <p:strVal val="#ppt_x"/>
                                          </p:val>
                                        </p:tav>
                                      </p:tavLst>
                                    </p:anim>
                                    <p:anim calcmode="lin" valueType="num">
                                      <p:cBhvr additive="base">
                                        <p:cTn id="71"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a:xfrm>
            <a:off x="838200" y="283238"/>
            <a:ext cx="10515600" cy="1325563"/>
          </a:xfrm>
        </p:spPr>
        <p:txBody>
          <a:bodyPr/>
          <a:lstStyle/>
          <a:p>
            <a:r>
              <a:rPr lang="hu-HU" dirty="0">
                <a:solidFill>
                  <a:schemeClr val="bg1"/>
                </a:solidFill>
                <a:latin typeface="Algerian" panose="04020705040A02060702" pitchFamily="82" charset="0"/>
              </a:rPr>
              <a:t>INTEL VS </a:t>
            </a:r>
            <a:r>
              <a:rPr lang="hu-HU" dirty="0" err="1">
                <a:solidFill>
                  <a:schemeClr val="bg1"/>
                </a:solidFill>
                <a:latin typeface="Algerian" panose="04020705040A02060702" pitchFamily="82" charset="0"/>
              </a:rPr>
              <a:t>áemdé</a:t>
            </a:r>
            <a:endParaRPr lang="hu-HU" dirty="0">
              <a:solidFill>
                <a:schemeClr val="bg1"/>
              </a:solidFill>
              <a:latin typeface="Algerian" panose="04020705040A02060702" pitchFamily="82" charset="0"/>
            </a:endParaRPr>
          </a:p>
        </p:txBody>
      </p:sp>
      <p:sp>
        <p:nvSpPr>
          <p:cNvPr id="3" name="Tartalom helye 2"/>
          <p:cNvSpPr>
            <a:spLocks noGrp="1"/>
          </p:cNvSpPr>
          <p:nvPr>
            <p:ph idx="1"/>
          </p:nvPr>
        </p:nvSpPr>
        <p:spPr>
          <a:xfrm>
            <a:off x="838200" y="1637131"/>
            <a:ext cx="10515600" cy="1326819"/>
          </a:xfrm>
        </p:spPr>
        <p:txBody>
          <a:bodyPr>
            <a:normAutofit lnSpcReduction="10000"/>
          </a:bodyPr>
          <a:lstStyle/>
          <a:p>
            <a:pPr>
              <a:lnSpc>
                <a:spcPct val="100000"/>
              </a:lnSpc>
            </a:pPr>
            <a:r>
              <a:rPr lang="hu-HU" b="1" dirty="0">
                <a:solidFill>
                  <a:schemeClr val="bg1"/>
                </a:solidFill>
              </a:rPr>
              <a:t>Árazás:</a:t>
            </a:r>
          </a:p>
          <a:p>
            <a:pPr lvl="1">
              <a:lnSpc>
                <a:spcPct val="100000"/>
              </a:lnSpc>
            </a:pPr>
            <a:r>
              <a:rPr lang="hu-HU" b="1" dirty="0">
                <a:solidFill>
                  <a:schemeClr val="bg1"/>
                </a:solidFill>
              </a:rPr>
              <a:t>Régebben az AMD ár érték arányban jobb volt</a:t>
            </a:r>
          </a:p>
          <a:p>
            <a:pPr lvl="1">
              <a:lnSpc>
                <a:spcPct val="100000"/>
              </a:lnSpc>
            </a:pPr>
            <a:r>
              <a:rPr lang="hu-HU" b="1" dirty="0">
                <a:solidFill>
                  <a:schemeClr val="bg1"/>
                </a:solidFill>
              </a:rPr>
              <a:t>Manapság hasonló árban vannak a processzorok</a:t>
            </a:r>
          </a:p>
        </p:txBody>
      </p:sp>
      <p:pic>
        <p:nvPicPr>
          <p:cNvPr id="6" name="Kép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55154" y="4438293"/>
            <a:ext cx="3098646" cy="2057501"/>
          </a:xfrm>
          <a:prstGeom prst="rect">
            <a:avLst/>
          </a:prstGeom>
        </p:spPr>
      </p:pic>
      <p:pic>
        <p:nvPicPr>
          <p:cNvPr id="11" name="Kép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200" y="4590804"/>
            <a:ext cx="4545145" cy="1752481"/>
          </a:xfrm>
          <a:prstGeom prst="rect">
            <a:avLst/>
          </a:prstGeom>
        </p:spPr>
      </p:pic>
      <p:sp>
        <p:nvSpPr>
          <p:cNvPr id="12" name="Tartalom helye 2"/>
          <p:cNvSpPr txBox="1">
            <a:spLocks/>
          </p:cNvSpPr>
          <p:nvPr/>
        </p:nvSpPr>
        <p:spPr>
          <a:xfrm>
            <a:off x="838200" y="3037712"/>
            <a:ext cx="10515600" cy="1326819"/>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b="1" dirty="0">
                <a:solidFill>
                  <a:schemeClr val="bg1"/>
                </a:solidFill>
              </a:rPr>
              <a:t>Architektúra:</a:t>
            </a:r>
          </a:p>
          <a:p>
            <a:pPr lvl="1">
              <a:lnSpc>
                <a:spcPct val="100000"/>
              </a:lnSpc>
            </a:pPr>
            <a:r>
              <a:rPr lang="hu-HU" b="1" dirty="0">
                <a:solidFill>
                  <a:schemeClr val="bg1"/>
                </a:solidFill>
              </a:rPr>
              <a:t>AMD: AM5 (5 nm, DDR5-ös memória támogatás, MAX 170W TDP)</a:t>
            </a:r>
          </a:p>
          <a:p>
            <a:pPr lvl="1">
              <a:lnSpc>
                <a:spcPct val="100000"/>
              </a:lnSpc>
            </a:pPr>
            <a:r>
              <a:rPr lang="hu-HU" b="1" dirty="0">
                <a:solidFill>
                  <a:schemeClr val="bg1"/>
                </a:solidFill>
              </a:rPr>
              <a:t>Intel: </a:t>
            </a:r>
            <a:r>
              <a:rPr lang="hu-HU" b="1" dirty="0" err="1">
                <a:solidFill>
                  <a:schemeClr val="bg1"/>
                </a:solidFill>
              </a:rPr>
              <a:t>Socket</a:t>
            </a:r>
            <a:r>
              <a:rPr lang="hu-HU" b="1" dirty="0">
                <a:solidFill>
                  <a:schemeClr val="bg1"/>
                </a:solidFill>
              </a:rPr>
              <a:t> 1700 (10 nm, DDR5-ös memória támogatás, MAX 165W TDP)</a:t>
            </a:r>
          </a:p>
        </p:txBody>
      </p:sp>
    </p:spTree>
    <p:extLst>
      <p:ext uri="{BB962C8B-B14F-4D97-AF65-F5344CB8AC3E}">
        <p14:creationId xmlns:p14="http://schemas.microsoft.com/office/powerpoint/2010/main" val="3671465106"/>
      </p:ext>
    </p:extLst>
  </p:cSld>
  <p:clrMapOvr>
    <a:masterClrMapping/>
  </p:clrMapOvr>
  <mc:AlternateContent xmlns:mc="http://schemas.openxmlformats.org/markup-compatibility/2006" xmlns:p14="http://schemas.microsoft.com/office/powerpoint/2010/main">
    <mc:Choice Requires="p14">
      <p:transition spd="slow" p14:dur="2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fade">
                                      <p:cBhvr>
                                        <p:cTn id="13" dur="1000"/>
                                        <p:tgtEl>
                                          <p:spTgt spid="3">
                                            <p:txEl>
                                              <p:pRg st="1" end="1"/>
                                            </p:txEl>
                                          </p:spTgt>
                                        </p:tgtEl>
                                      </p:cBhvr>
                                    </p:animEffect>
                                    <p:anim calcmode="lin" valueType="num">
                                      <p:cBhvr>
                                        <p:cTn id="14"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5"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1000"/>
                                        <p:tgtEl>
                                          <p:spTgt spid="3">
                                            <p:txEl>
                                              <p:pRg st="2" end="2"/>
                                            </p:txEl>
                                          </p:spTgt>
                                        </p:tgtEl>
                                      </p:cBhvr>
                                    </p:animEffect>
                                    <p:anim calcmode="lin" valueType="num">
                                      <p:cBhvr>
                                        <p:cTn id="20"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nodeType="afterEffect">
                                  <p:stCondLst>
                                    <p:cond delay="0"/>
                                  </p:stCondLst>
                                  <p:childTnLst>
                                    <p:set>
                                      <p:cBhvr>
                                        <p:cTn id="24" dur="1" fill="hold">
                                          <p:stCondLst>
                                            <p:cond delay="0"/>
                                          </p:stCondLst>
                                        </p:cTn>
                                        <p:tgtEl>
                                          <p:spTgt spid="12">
                                            <p:txEl>
                                              <p:pRg st="0" end="0"/>
                                            </p:txEl>
                                          </p:spTgt>
                                        </p:tgtEl>
                                        <p:attrNameLst>
                                          <p:attrName>style.visibility</p:attrName>
                                        </p:attrNameLst>
                                      </p:cBhvr>
                                      <p:to>
                                        <p:strVal val="visible"/>
                                      </p:to>
                                    </p:set>
                                    <p:animEffect transition="in" filter="fade">
                                      <p:cBhvr>
                                        <p:cTn id="25" dur="1000"/>
                                        <p:tgtEl>
                                          <p:spTgt spid="12">
                                            <p:txEl>
                                              <p:pRg st="0" end="0"/>
                                            </p:txEl>
                                          </p:spTgt>
                                        </p:tgtEl>
                                      </p:cBhvr>
                                    </p:animEffect>
                                    <p:anim calcmode="lin" valueType="num">
                                      <p:cBhvr>
                                        <p:cTn id="26" dur="1000" fill="hold"/>
                                        <p:tgtEl>
                                          <p:spTgt spid="12">
                                            <p:txEl>
                                              <p:pRg st="0" end="0"/>
                                            </p:txEl>
                                          </p:spTgt>
                                        </p:tgtEl>
                                        <p:attrNameLst>
                                          <p:attrName>ppt_x</p:attrName>
                                        </p:attrNameLst>
                                      </p:cBhvr>
                                      <p:tavLst>
                                        <p:tav tm="0">
                                          <p:val>
                                            <p:strVal val="#ppt_x"/>
                                          </p:val>
                                        </p:tav>
                                        <p:tav tm="100000">
                                          <p:val>
                                            <p:strVal val="#ppt_x"/>
                                          </p:val>
                                        </p:tav>
                                      </p:tavLst>
                                    </p:anim>
                                    <p:anim calcmode="lin" valueType="num">
                                      <p:cBhvr>
                                        <p:cTn id="27" dur="1000" fill="hold"/>
                                        <p:tgtEl>
                                          <p:spTgt spid="12">
                                            <p:txEl>
                                              <p:pRg st="0" end="0"/>
                                            </p:txEl>
                                          </p:spTgt>
                                        </p:tgtEl>
                                        <p:attrNameLst>
                                          <p:attrName>ppt_y</p:attrName>
                                        </p:attrNameLst>
                                      </p:cBhvr>
                                      <p:tavLst>
                                        <p:tav tm="0">
                                          <p:val>
                                            <p:strVal val="#ppt_y+.1"/>
                                          </p:val>
                                        </p:tav>
                                        <p:tav tm="100000">
                                          <p:val>
                                            <p:strVal val="#ppt_y"/>
                                          </p:val>
                                        </p:tav>
                                      </p:tavLst>
                                    </p:anim>
                                  </p:childTnLst>
                                </p:cTn>
                              </p:par>
                            </p:childTnLst>
                          </p:cTn>
                        </p:par>
                        <p:par>
                          <p:cTn id="28" fill="hold">
                            <p:stCondLst>
                              <p:cond delay="4000"/>
                            </p:stCondLst>
                            <p:childTnLst>
                              <p:par>
                                <p:cTn id="29" presetID="42" presetClass="entr" presetSubtype="0" fill="hold" nodeType="afterEffect">
                                  <p:stCondLst>
                                    <p:cond delay="0"/>
                                  </p:stCondLst>
                                  <p:childTnLst>
                                    <p:set>
                                      <p:cBhvr>
                                        <p:cTn id="30" dur="1" fill="hold">
                                          <p:stCondLst>
                                            <p:cond delay="0"/>
                                          </p:stCondLst>
                                        </p:cTn>
                                        <p:tgtEl>
                                          <p:spTgt spid="12">
                                            <p:txEl>
                                              <p:pRg st="1" end="1"/>
                                            </p:txEl>
                                          </p:spTgt>
                                        </p:tgtEl>
                                        <p:attrNameLst>
                                          <p:attrName>style.visibility</p:attrName>
                                        </p:attrNameLst>
                                      </p:cBhvr>
                                      <p:to>
                                        <p:strVal val="visible"/>
                                      </p:to>
                                    </p:set>
                                    <p:animEffect transition="in" filter="fade">
                                      <p:cBhvr>
                                        <p:cTn id="31" dur="1000"/>
                                        <p:tgtEl>
                                          <p:spTgt spid="12">
                                            <p:txEl>
                                              <p:pRg st="1" end="1"/>
                                            </p:txEl>
                                          </p:spTgt>
                                        </p:tgtEl>
                                      </p:cBhvr>
                                    </p:animEffect>
                                    <p:anim calcmode="lin" valueType="num">
                                      <p:cBhvr>
                                        <p:cTn id="32" dur="1000" fill="hold"/>
                                        <p:tgtEl>
                                          <p:spTgt spid="12">
                                            <p:txEl>
                                              <p:pRg st="1" end="1"/>
                                            </p:txEl>
                                          </p:spTgt>
                                        </p:tgtEl>
                                        <p:attrNameLst>
                                          <p:attrName>ppt_x</p:attrName>
                                        </p:attrNameLst>
                                      </p:cBhvr>
                                      <p:tavLst>
                                        <p:tav tm="0">
                                          <p:val>
                                            <p:strVal val="#ppt_x"/>
                                          </p:val>
                                        </p:tav>
                                        <p:tav tm="100000">
                                          <p:val>
                                            <p:strVal val="#ppt_x"/>
                                          </p:val>
                                        </p:tav>
                                      </p:tavLst>
                                    </p:anim>
                                    <p:anim calcmode="lin" valueType="num">
                                      <p:cBhvr>
                                        <p:cTn id="33" dur="1000" fill="hold"/>
                                        <p:tgtEl>
                                          <p:spTgt spid="12">
                                            <p:txEl>
                                              <p:pRg st="1" end="1"/>
                                            </p:txEl>
                                          </p:spTgt>
                                        </p:tgtEl>
                                        <p:attrNameLst>
                                          <p:attrName>ppt_y</p:attrName>
                                        </p:attrNameLst>
                                      </p:cBhvr>
                                      <p:tavLst>
                                        <p:tav tm="0">
                                          <p:val>
                                            <p:strVal val="#ppt_y+.1"/>
                                          </p:val>
                                        </p:tav>
                                        <p:tav tm="100000">
                                          <p:val>
                                            <p:strVal val="#ppt_y"/>
                                          </p:val>
                                        </p:tav>
                                      </p:tavLst>
                                    </p:anim>
                                  </p:childTnLst>
                                </p:cTn>
                              </p:par>
                            </p:childTnLst>
                          </p:cTn>
                        </p:par>
                        <p:par>
                          <p:cTn id="34" fill="hold">
                            <p:stCondLst>
                              <p:cond delay="5000"/>
                            </p:stCondLst>
                            <p:childTnLst>
                              <p:par>
                                <p:cTn id="35" presetID="42" presetClass="entr" presetSubtype="0" fill="hold" nodeType="afterEffect">
                                  <p:stCondLst>
                                    <p:cond delay="0"/>
                                  </p:stCondLst>
                                  <p:childTnLst>
                                    <p:set>
                                      <p:cBhvr>
                                        <p:cTn id="36" dur="1" fill="hold">
                                          <p:stCondLst>
                                            <p:cond delay="0"/>
                                          </p:stCondLst>
                                        </p:cTn>
                                        <p:tgtEl>
                                          <p:spTgt spid="12">
                                            <p:txEl>
                                              <p:pRg st="2" end="2"/>
                                            </p:txEl>
                                          </p:spTgt>
                                        </p:tgtEl>
                                        <p:attrNameLst>
                                          <p:attrName>style.visibility</p:attrName>
                                        </p:attrNameLst>
                                      </p:cBhvr>
                                      <p:to>
                                        <p:strVal val="visible"/>
                                      </p:to>
                                    </p:set>
                                    <p:animEffect transition="in" filter="fade">
                                      <p:cBhvr>
                                        <p:cTn id="37" dur="1000"/>
                                        <p:tgtEl>
                                          <p:spTgt spid="12">
                                            <p:txEl>
                                              <p:pRg st="2" end="2"/>
                                            </p:txEl>
                                          </p:spTgt>
                                        </p:tgtEl>
                                      </p:cBhvr>
                                    </p:animEffect>
                                    <p:anim calcmode="lin" valueType="num">
                                      <p:cBhvr>
                                        <p:cTn id="38" dur="1000" fill="hold"/>
                                        <p:tgtEl>
                                          <p:spTgt spid="12">
                                            <p:txEl>
                                              <p:pRg st="2" end="2"/>
                                            </p:txEl>
                                          </p:spTgt>
                                        </p:tgtEl>
                                        <p:attrNameLst>
                                          <p:attrName>ppt_x</p:attrName>
                                        </p:attrNameLst>
                                      </p:cBhvr>
                                      <p:tavLst>
                                        <p:tav tm="0">
                                          <p:val>
                                            <p:strVal val="#ppt_x"/>
                                          </p:val>
                                        </p:tav>
                                        <p:tav tm="100000">
                                          <p:val>
                                            <p:strVal val="#ppt_x"/>
                                          </p:val>
                                        </p:tav>
                                      </p:tavLst>
                                    </p:anim>
                                    <p:anim calcmode="lin" valueType="num">
                                      <p:cBhvr>
                                        <p:cTn id="39" dur="1000" fill="hold"/>
                                        <p:tgtEl>
                                          <p:spTgt spid="12">
                                            <p:txEl>
                                              <p:pRg st="2" end="2"/>
                                            </p:txEl>
                                          </p:spTgt>
                                        </p:tgtEl>
                                        <p:attrNameLst>
                                          <p:attrName>ppt_y</p:attrName>
                                        </p:attrNameLst>
                                      </p:cBhvr>
                                      <p:tavLst>
                                        <p:tav tm="0">
                                          <p:val>
                                            <p:strVal val="#ppt_y+.1"/>
                                          </p:val>
                                        </p:tav>
                                        <p:tav tm="100000">
                                          <p:val>
                                            <p:strVal val="#ppt_y"/>
                                          </p:val>
                                        </p:tav>
                                      </p:tavLst>
                                    </p:anim>
                                  </p:childTnLst>
                                </p:cTn>
                              </p:par>
                              <p:par>
                                <p:cTn id="40" presetID="2" presetClass="entr" presetSubtype="2" fill="hold" nodeType="withEffect">
                                  <p:stCondLst>
                                    <p:cond delay="0"/>
                                  </p:stCondLst>
                                  <p:childTnLst>
                                    <p:set>
                                      <p:cBhvr>
                                        <p:cTn id="41" dur="1" fill="hold">
                                          <p:stCondLst>
                                            <p:cond delay="0"/>
                                          </p:stCondLst>
                                        </p:cTn>
                                        <p:tgtEl>
                                          <p:spTgt spid="6"/>
                                        </p:tgtEl>
                                        <p:attrNameLst>
                                          <p:attrName>style.visibility</p:attrName>
                                        </p:attrNameLst>
                                      </p:cBhvr>
                                      <p:to>
                                        <p:strVal val="visible"/>
                                      </p:to>
                                    </p:set>
                                    <p:anim calcmode="lin" valueType="num">
                                      <p:cBhvr additive="base">
                                        <p:cTn id="42" dur="500" fill="hold"/>
                                        <p:tgtEl>
                                          <p:spTgt spid="6"/>
                                        </p:tgtEl>
                                        <p:attrNameLst>
                                          <p:attrName>ppt_x</p:attrName>
                                        </p:attrNameLst>
                                      </p:cBhvr>
                                      <p:tavLst>
                                        <p:tav tm="0">
                                          <p:val>
                                            <p:strVal val="1+#ppt_w/2"/>
                                          </p:val>
                                        </p:tav>
                                        <p:tav tm="100000">
                                          <p:val>
                                            <p:strVal val="#ppt_x"/>
                                          </p:val>
                                        </p:tav>
                                      </p:tavLst>
                                    </p:anim>
                                    <p:anim calcmode="lin" valueType="num">
                                      <p:cBhvr additive="base">
                                        <p:cTn id="43" dur="500" fill="hold"/>
                                        <p:tgtEl>
                                          <p:spTgt spid="6"/>
                                        </p:tgtEl>
                                        <p:attrNameLst>
                                          <p:attrName>ppt_y</p:attrName>
                                        </p:attrNameLst>
                                      </p:cBhvr>
                                      <p:tavLst>
                                        <p:tav tm="0">
                                          <p:val>
                                            <p:strVal val="#ppt_y"/>
                                          </p:val>
                                        </p:tav>
                                        <p:tav tm="100000">
                                          <p:val>
                                            <p:strVal val="#ppt_y"/>
                                          </p:val>
                                        </p:tav>
                                      </p:tavLst>
                                    </p:anim>
                                  </p:childTnLst>
                                </p:cTn>
                              </p:par>
                              <p:par>
                                <p:cTn id="44" presetID="2" presetClass="entr" presetSubtype="8" fill="hold" nodeType="withEffect">
                                  <p:stCondLst>
                                    <p:cond delay="0"/>
                                  </p:stCondLst>
                                  <p:childTnLst>
                                    <p:set>
                                      <p:cBhvr>
                                        <p:cTn id="45" dur="1" fill="hold">
                                          <p:stCondLst>
                                            <p:cond delay="0"/>
                                          </p:stCondLst>
                                        </p:cTn>
                                        <p:tgtEl>
                                          <p:spTgt spid="11"/>
                                        </p:tgtEl>
                                        <p:attrNameLst>
                                          <p:attrName>style.visibility</p:attrName>
                                        </p:attrNameLst>
                                      </p:cBhvr>
                                      <p:to>
                                        <p:strVal val="visible"/>
                                      </p:to>
                                    </p:set>
                                    <p:anim calcmode="lin" valueType="num">
                                      <p:cBhvr additive="base">
                                        <p:cTn id="46" dur="500" fill="hold"/>
                                        <p:tgtEl>
                                          <p:spTgt spid="11"/>
                                        </p:tgtEl>
                                        <p:attrNameLst>
                                          <p:attrName>ppt_x</p:attrName>
                                        </p:attrNameLst>
                                      </p:cBhvr>
                                      <p:tavLst>
                                        <p:tav tm="0">
                                          <p:val>
                                            <p:strVal val="0-#ppt_w/2"/>
                                          </p:val>
                                        </p:tav>
                                        <p:tav tm="100000">
                                          <p:val>
                                            <p:strVal val="#ppt_x"/>
                                          </p:val>
                                        </p:tav>
                                      </p:tavLst>
                                    </p:anim>
                                    <p:anim calcmode="lin" valueType="num">
                                      <p:cBhvr additive="base">
                                        <p:cTn id="47"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a:xfrm>
            <a:off x="838200" y="283238"/>
            <a:ext cx="10515600" cy="1325563"/>
          </a:xfrm>
        </p:spPr>
        <p:txBody>
          <a:bodyPr/>
          <a:lstStyle/>
          <a:p>
            <a:r>
              <a:rPr lang="hu-HU" dirty="0">
                <a:solidFill>
                  <a:schemeClr val="bg1"/>
                </a:solidFill>
                <a:latin typeface="Algerian" panose="04020705040A02060702" pitchFamily="82" charset="0"/>
              </a:rPr>
              <a:t>INTEL VS </a:t>
            </a:r>
            <a:r>
              <a:rPr lang="hu-HU" dirty="0" err="1">
                <a:solidFill>
                  <a:schemeClr val="bg1"/>
                </a:solidFill>
                <a:latin typeface="Algerian" panose="04020705040A02060702" pitchFamily="82" charset="0"/>
              </a:rPr>
              <a:t>áemdé</a:t>
            </a:r>
            <a:endParaRPr lang="hu-HU" dirty="0">
              <a:solidFill>
                <a:schemeClr val="bg1"/>
              </a:solidFill>
              <a:latin typeface="Algerian" panose="04020705040A02060702" pitchFamily="82" charset="0"/>
            </a:endParaRPr>
          </a:p>
        </p:txBody>
      </p:sp>
      <p:sp>
        <p:nvSpPr>
          <p:cNvPr id="3" name="Tartalom helye 2"/>
          <p:cNvSpPr>
            <a:spLocks noGrp="1"/>
          </p:cNvSpPr>
          <p:nvPr>
            <p:ph idx="1"/>
          </p:nvPr>
        </p:nvSpPr>
        <p:spPr>
          <a:xfrm>
            <a:off x="838200" y="1637131"/>
            <a:ext cx="10515600" cy="1909258"/>
          </a:xfrm>
        </p:spPr>
        <p:txBody>
          <a:bodyPr>
            <a:normAutofit fontScale="85000" lnSpcReduction="10000"/>
          </a:bodyPr>
          <a:lstStyle/>
          <a:p>
            <a:pPr>
              <a:lnSpc>
                <a:spcPct val="100000"/>
              </a:lnSpc>
            </a:pPr>
            <a:r>
              <a:rPr lang="hu-HU" b="1" dirty="0">
                <a:solidFill>
                  <a:schemeClr val="bg1"/>
                </a:solidFill>
              </a:rPr>
              <a:t>CPU játék teljesítmény:</a:t>
            </a:r>
          </a:p>
          <a:p>
            <a:pPr lvl="1">
              <a:lnSpc>
                <a:spcPct val="100000"/>
              </a:lnSpc>
            </a:pPr>
            <a:r>
              <a:rPr lang="hu-HU" b="1" dirty="0">
                <a:solidFill>
                  <a:schemeClr val="bg1"/>
                </a:solidFill>
              </a:rPr>
              <a:t>Az Intel általában jobb teljesítményt nyújt játékok terén</a:t>
            </a:r>
          </a:p>
          <a:p>
            <a:pPr lvl="1">
              <a:lnSpc>
                <a:spcPct val="100000"/>
              </a:lnSpc>
            </a:pPr>
            <a:r>
              <a:rPr lang="hu-HU" b="1" dirty="0">
                <a:solidFill>
                  <a:schemeClr val="bg1"/>
                </a:solidFill>
              </a:rPr>
              <a:t>Az AMD többmagos teljesítménye viszont jobb </a:t>
            </a:r>
            <a:r>
              <a:rPr lang="hu-HU" b="1" i="1" dirty="0">
                <a:solidFill>
                  <a:schemeClr val="bg1"/>
                </a:solidFill>
              </a:rPr>
              <a:t>(nagy teljesítményű játékoknál fonto</a:t>
            </a:r>
            <a:r>
              <a:rPr lang="hu-HU" b="1" dirty="0">
                <a:solidFill>
                  <a:schemeClr val="bg1"/>
                </a:solidFill>
              </a:rPr>
              <a:t>s)</a:t>
            </a:r>
          </a:p>
          <a:p>
            <a:pPr lvl="1">
              <a:lnSpc>
                <a:spcPct val="100000"/>
              </a:lnSpc>
            </a:pPr>
            <a:r>
              <a:rPr lang="hu-HU" b="1" dirty="0">
                <a:solidFill>
                  <a:schemeClr val="bg1"/>
                </a:solidFill>
              </a:rPr>
              <a:t>AMD rugalmasabb (</a:t>
            </a:r>
            <a:r>
              <a:rPr lang="hu-HU" b="1" dirty="0" err="1">
                <a:solidFill>
                  <a:schemeClr val="bg1"/>
                </a:solidFill>
              </a:rPr>
              <a:t>overclock</a:t>
            </a:r>
            <a:r>
              <a:rPr lang="hu-HU" b="1" dirty="0">
                <a:solidFill>
                  <a:schemeClr val="bg1"/>
                </a:solidFill>
              </a:rPr>
              <a:t> szempontjából) , Az </a:t>
            </a:r>
            <a:r>
              <a:rPr lang="hu-HU" b="1" dirty="0" err="1">
                <a:solidFill>
                  <a:schemeClr val="bg1"/>
                </a:solidFill>
              </a:rPr>
              <a:t>intelnél</a:t>
            </a:r>
            <a:r>
              <a:rPr lang="hu-HU" b="1" dirty="0">
                <a:solidFill>
                  <a:schemeClr val="bg1"/>
                </a:solidFill>
              </a:rPr>
              <a:t> csak a K végződésű processzor </a:t>
            </a:r>
            <a:r>
              <a:rPr lang="hu-HU" b="1" dirty="0" err="1">
                <a:solidFill>
                  <a:schemeClr val="bg1"/>
                </a:solidFill>
              </a:rPr>
              <a:t>boostolható</a:t>
            </a:r>
            <a:endParaRPr lang="hu-HU" b="1" dirty="0">
              <a:solidFill>
                <a:schemeClr val="bg1"/>
              </a:solidFill>
            </a:endParaRPr>
          </a:p>
        </p:txBody>
      </p:sp>
      <p:pic>
        <p:nvPicPr>
          <p:cNvPr id="6" name="Kép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55154" y="4697784"/>
            <a:ext cx="3098646" cy="2057501"/>
          </a:xfrm>
          <a:prstGeom prst="rect">
            <a:avLst/>
          </a:prstGeom>
        </p:spPr>
      </p:pic>
      <p:pic>
        <p:nvPicPr>
          <p:cNvPr id="11" name="Kép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200" y="5002804"/>
            <a:ext cx="4545145" cy="1752481"/>
          </a:xfrm>
          <a:prstGeom prst="rect">
            <a:avLst/>
          </a:prstGeom>
        </p:spPr>
      </p:pic>
      <p:sp>
        <p:nvSpPr>
          <p:cNvPr id="7" name="Tartalom helye 2"/>
          <p:cNvSpPr txBox="1">
            <a:spLocks/>
          </p:cNvSpPr>
          <p:nvPr/>
        </p:nvSpPr>
        <p:spPr>
          <a:xfrm>
            <a:off x="694038" y="3574719"/>
            <a:ext cx="10515600" cy="190925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b="1" dirty="0">
                <a:solidFill>
                  <a:schemeClr val="bg1"/>
                </a:solidFill>
              </a:rPr>
              <a:t>Munkához való teljesítmény (</a:t>
            </a:r>
            <a:r>
              <a:rPr lang="hu-HU" b="1" dirty="0" err="1">
                <a:solidFill>
                  <a:schemeClr val="bg1"/>
                </a:solidFill>
              </a:rPr>
              <a:t>pl</a:t>
            </a:r>
            <a:r>
              <a:rPr lang="hu-HU" b="1" dirty="0">
                <a:solidFill>
                  <a:schemeClr val="bg1"/>
                </a:solidFill>
              </a:rPr>
              <a:t>: videóvágás):</a:t>
            </a:r>
          </a:p>
          <a:p>
            <a:pPr lvl="1">
              <a:lnSpc>
                <a:spcPct val="100000"/>
              </a:lnSpc>
            </a:pPr>
            <a:r>
              <a:rPr lang="hu-HU" b="1" dirty="0">
                <a:solidFill>
                  <a:schemeClr val="bg1"/>
                </a:solidFill>
              </a:rPr>
              <a:t>Az AMD processzorok nagy előnyben vannak a többmagos teljesítménye miatt</a:t>
            </a:r>
          </a:p>
        </p:txBody>
      </p:sp>
    </p:spTree>
    <p:extLst>
      <p:ext uri="{BB962C8B-B14F-4D97-AF65-F5344CB8AC3E}">
        <p14:creationId xmlns:p14="http://schemas.microsoft.com/office/powerpoint/2010/main" val="1643251253"/>
      </p:ext>
    </p:extLst>
  </p:cSld>
  <p:clrMapOvr>
    <a:masterClrMapping/>
  </p:clrMapOvr>
  <mc:AlternateContent xmlns:mc="http://schemas.openxmlformats.org/markup-compatibility/2006" xmlns:p14="http://schemas.microsoft.com/office/powerpoint/2010/main">
    <mc:Choice Requires="p14">
      <p:transition spd="slow" p14:dur="2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fade">
                                      <p:cBhvr>
                                        <p:cTn id="13" dur="1000"/>
                                        <p:tgtEl>
                                          <p:spTgt spid="3">
                                            <p:txEl>
                                              <p:pRg st="1" end="1"/>
                                            </p:txEl>
                                          </p:spTgt>
                                        </p:tgtEl>
                                      </p:cBhvr>
                                    </p:animEffect>
                                    <p:anim calcmode="lin" valueType="num">
                                      <p:cBhvr>
                                        <p:cTn id="14"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5"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1000"/>
                                        <p:tgtEl>
                                          <p:spTgt spid="3">
                                            <p:txEl>
                                              <p:pRg st="2" end="2"/>
                                            </p:txEl>
                                          </p:spTgt>
                                        </p:tgtEl>
                                      </p:cBhvr>
                                    </p:animEffect>
                                    <p:anim calcmode="lin" valueType="num">
                                      <p:cBhvr>
                                        <p:cTn id="20"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nodeType="after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Effect transition="in" filter="fade">
                                      <p:cBhvr>
                                        <p:cTn id="25" dur="1000"/>
                                        <p:tgtEl>
                                          <p:spTgt spid="3">
                                            <p:txEl>
                                              <p:pRg st="3" end="3"/>
                                            </p:txEl>
                                          </p:spTgt>
                                        </p:tgtEl>
                                      </p:cBhvr>
                                    </p:animEffect>
                                    <p:anim calcmode="lin" valueType="num">
                                      <p:cBhvr>
                                        <p:cTn id="26"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7" dur="1000" fill="hold"/>
                                        <p:tgtEl>
                                          <p:spTgt spid="3">
                                            <p:txEl>
                                              <p:pRg st="3" end="3"/>
                                            </p:txEl>
                                          </p:spTgt>
                                        </p:tgtEl>
                                        <p:attrNameLst>
                                          <p:attrName>ppt_y</p:attrName>
                                        </p:attrNameLst>
                                      </p:cBhvr>
                                      <p:tavLst>
                                        <p:tav tm="0">
                                          <p:val>
                                            <p:strVal val="#ppt_y+.1"/>
                                          </p:val>
                                        </p:tav>
                                        <p:tav tm="100000">
                                          <p:val>
                                            <p:strVal val="#ppt_y"/>
                                          </p:val>
                                        </p:tav>
                                      </p:tavLst>
                                    </p:anim>
                                  </p:childTnLst>
                                </p:cTn>
                              </p:par>
                              <p:par>
                                <p:cTn id="28" presetID="2" presetClass="entr" presetSubtype="2" fill="hold" nodeType="withEffect">
                                  <p:stCondLst>
                                    <p:cond delay="0"/>
                                  </p:stCondLst>
                                  <p:childTnLst>
                                    <p:set>
                                      <p:cBhvr>
                                        <p:cTn id="29" dur="1" fill="hold">
                                          <p:stCondLst>
                                            <p:cond delay="0"/>
                                          </p:stCondLst>
                                        </p:cTn>
                                        <p:tgtEl>
                                          <p:spTgt spid="6"/>
                                        </p:tgtEl>
                                        <p:attrNameLst>
                                          <p:attrName>style.visibility</p:attrName>
                                        </p:attrNameLst>
                                      </p:cBhvr>
                                      <p:to>
                                        <p:strVal val="visible"/>
                                      </p:to>
                                    </p:set>
                                    <p:anim calcmode="lin" valueType="num">
                                      <p:cBhvr additive="base">
                                        <p:cTn id="30" dur="500" fill="hold"/>
                                        <p:tgtEl>
                                          <p:spTgt spid="6"/>
                                        </p:tgtEl>
                                        <p:attrNameLst>
                                          <p:attrName>ppt_x</p:attrName>
                                        </p:attrNameLst>
                                      </p:cBhvr>
                                      <p:tavLst>
                                        <p:tav tm="0">
                                          <p:val>
                                            <p:strVal val="1+#ppt_w/2"/>
                                          </p:val>
                                        </p:tav>
                                        <p:tav tm="100000">
                                          <p:val>
                                            <p:strVal val="#ppt_x"/>
                                          </p:val>
                                        </p:tav>
                                      </p:tavLst>
                                    </p:anim>
                                    <p:anim calcmode="lin" valueType="num">
                                      <p:cBhvr additive="base">
                                        <p:cTn id="31" dur="500" fill="hold"/>
                                        <p:tgtEl>
                                          <p:spTgt spid="6"/>
                                        </p:tgtEl>
                                        <p:attrNameLst>
                                          <p:attrName>ppt_y</p:attrName>
                                        </p:attrNameLst>
                                      </p:cBhvr>
                                      <p:tavLst>
                                        <p:tav tm="0">
                                          <p:val>
                                            <p:strVal val="#ppt_y"/>
                                          </p:val>
                                        </p:tav>
                                        <p:tav tm="100000">
                                          <p:val>
                                            <p:strVal val="#ppt_y"/>
                                          </p:val>
                                        </p:tav>
                                      </p:tavLst>
                                    </p:anim>
                                  </p:childTnLst>
                                </p:cTn>
                              </p:par>
                              <p:par>
                                <p:cTn id="32" presetID="2" presetClass="entr" presetSubtype="8" fill="hold" nodeType="withEffect">
                                  <p:stCondLst>
                                    <p:cond delay="0"/>
                                  </p:stCondLst>
                                  <p:childTnLst>
                                    <p:set>
                                      <p:cBhvr>
                                        <p:cTn id="33" dur="1" fill="hold">
                                          <p:stCondLst>
                                            <p:cond delay="0"/>
                                          </p:stCondLst>
                                        </p:cTn>
                                        <p:tgtEl>
                                          <p:spTgt spid="11"/>
                                        </p:tgtEl>
                                        <p:attrNameLst>
                                          <p:attrName>style.visibility</p:attrName>
                                        </p:attrNameLst>
                                      </p:cBhvr>
                                      <p:to>
                                        <p:strVal val="visible"/>
                                      </p:to>
                                    </p:set>
                                    <p:anim calcmode="lin" valueType="num">
                                      <p:cBhvr additive="base">
                                        <p:cTn id="34" dur="500" fill="hold"/>
                                        <p:tgtEl>
                                          <p:spTgt spid="11"/>
                                        </p:tgtEl>
                                        <p:attrNameLst>
                                          <p:attrName>ppt_x</p:attrName>
                                        </p:attrNameLst>
                                      </p:cBhvr>
                                      <p:tavLst>
                                        <p:tav tm="0">
                                          <p:val>
                                            <p:strVal val="0-#ppt_w/2"/>
                                          </p:val>
                                        </p:tav>
                                        <p:tav tm="100000">
                                          <p:val>
                                            <p:strVal val="#ppt_x"/>
                                          </p:val>
                                        </p:tav>
                                      </p:tavLst>
                                    </p:anim>
                                    <p:anim calcmode="lin" valueType="num">
                                      <p:cBhvr additive="base">
                                        <p:cTn id="35" dur="500" fill="hold"/>
                                        <p:tgtEl>
                                          <p:spTgt spid="11"/>
                                        </p:tgtEl>
                                        <p:attrNameLst>
                                          <p:attrName>ppt_y</p:attrName>
                                        </p:attrNameLst>
                                      </p:cBhvr>
                                      <p:tavLst>
                                        <p:tav tm="0">
                                          <p:val>
                                            <p:strVal val="#ppt_y"/>
                                          </p:val>
                                        </p:tav>
                                        <p:tav tm="100000">
                                          <p:val>
                                            <p:strVal val="#ppt_y"/>
                                          </p:val>
                                        </p:tav>
                                      </p:tavLst>
                                    </p:anim>
                                  </p:childTnLst>
                                </p:cTn>
                              </p:par>
                            </p:childTnLst>
                          </p:cTn>
                        </p:par>
                        <p:par>
                          <p:cTn id="36" fill="hold">
                            <p:stCondLst>
                              <p:cond delay="4000"/>
                            </p:stCondLst>
                            <p:childTnLst>
                              <p:par>
                                <p:cTn id="37" presetID="42" presetClass="entr" presetSubtype="0" fill="hold" nodeType="afterEffect">
                                  <p:stCondLst>
                                    <p:cond delay="0"/>
                                  </p:stCondLst>
                                  <p:childTnLst>
                                    <p:set>
                                      <p:cBhvr>
                                        <p:cTn id="38" dur="1" fill="hold">
                                          <p:stCondLst>
                                            <p:cond delay="0"/>
                                          </p:stCondLst>
                                        </p:cTn>
                                        <p:tgtEl>
                                          <p:spTgt spid="7">
                                            <p:txEl>
                                              <p:pRg st="0" end="0"/>
                                            </p:txEl>
                                          </p:spTgt>
                                        </p:tgtEl>
                                        <p:attrNameLst>
                                          <p:attrName>style.visibility</p:attrName>
                                        </p:attrNameLst>
                                      </p:cBhvr>
                                      <p:to>
                                        <p:strVal val="visible"/>
                                      </p:to>
                                    </p:set>
                                    <p:animEffect transition="in" filter="fade">
                                      <p:cBhvr>
                                        <p:cTn id="39" dur="1000"/>
                                        <p:tgtEl>
                                          <p:spTgt spid="7">
                                            <p:txEl>
                                              <p:pRg st="0" end="0"/>
                                            </p:txEl>
                                          </p:spTgt>
                                        </p:tgtEl>
                                      </p:cBhvr>
                                    </p:animEffect>
                                    <p:anim calcmode="lin" valueType="num">
                                      <p:cBhvr>
                                        <p:cTn id="40"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41" dur="1000" fill="hold"/>
                                        <p:tgtEl>
                                          <p:spTgt spid="7">
                                            <p:txEl>
                                              <p:pRg st="0" end="0"/>
                                            </p:txEl>
                                          </p:spTgt>
                                        </p:tgtEl>
                                        <p:attrNameLst>
                                          <p:attrName>ppt_y</p:attrName>
                                        </p:attrNameLst>
                                      </p:cBhvr>
                                      <p:tavLst>
                                        <p:tav tm="0">
                                          <p:val>
                                            <p:strVal val="#ppt_y+.1"/>
                                          </p:val>
                                        </p:tav>
                                        <p:tav tm="100000">
                                          <p:val>
                                            <p:strVal val="#ppt_y"/>
                                          </p:val>
                                        </p:tav>
                                      </p:tavLst>
                                    </p:anim>
                                  </p:childTnLst>
                                </p:cTn>
                              </p:par>
                            </p:childTnLst>
                          </p:cTn>
                        </p:par>
                        <p:par>
                          <p:cTn id="42" fill="hold">
                            <p:stCondLst>
                              <p:cond delay="5000"/>
                            </p:stCondLst>
                            <p:childTnLst>
                              <p:par>
                                <p:cTn id="43" presetID="42" presetClass="entr" presetSubtype="0" fill="hold" nodeType="afterEffect">
                                  <p:stCondLst>
                                    <p:cond delay="0"/>
                                  </p:stCondLst>
                                  <p:childTnLst>
                                    <p:set>
                                      <p:cBhvr>
                                        <p:cTn id="44" dur="1" fill="hold">
                                          <p:stCondLst>
                                            <p:cond delay="0"/>
                                          </p:stCondLst>
                                        </p:cTn>
                                        <p:tgtEl>
                                          <p:spTgt spid="7">
                                            <p:txEl>
                                              <p:pRg st="1" end="1"/>
                                            </p:txEl>
                                          </p:spTgt>
                                        </p:tgtEl>
                                        <p:attrNameLst>
                                          <p:attrName>style.visibility</p:attrName>
                                        </p:attrNameLst>
                                      </p:cBhvr>
                                      <p:to>
                                        <p:strVal val="visible"/>
                                      </p:to>
                                    </p:set>
                                    <p:animEffect transition="in" filter="fade">
                                      <p:cBhvr>
                                        <p:cTn id="45" dur="1000"/>
                                        <p:tgtEl>
                                          <p:spTgt spid="7">
                                            <p:txEl>
                                              <p:pRg st="1" end="1"/>
                                            </p:txEl>
                                          </p:spTgt>
                                        </p:tgtEl>
                                      </p:cBhvr>
                                    </p:animEffect>
                                    <p:anim calcmode="lin" valueType="num">
                                      <p:cBhvr>
                                        <p:cTn id="46" dur="1000" fill="hold"/>
                                        <p:tgtEl>
                                          <p:spTgt spid="7">
                                            <p:txEl>
                                              <p:pRg st="1" end="1"/>
                                            </p:txEl>
                                          </p:spTgt>
                                        </p:tgtEl>
                                        <p:attrNameLst>
                                          <p:attrName>ppt_x</p:attrName>
                                        </p:attrNameLst>
                                      </p:cBhvr>
                                      <p:tavLst>
                                        <p:tav tm="0">
                                          <p:val>
                                            <p:strVal val="#ppt_x"/>
                                          </p:val>
                                        </p:tav>
                                        <p:tav tm="100000">
                                          <p:val>
                                            <p:strVal val="#ppt_x"/>
                                          </p:val>
                                        </p:tav>
                                      </p:tavLst>
                                    </p:anim>
                                    <p:anim calcmode="lin" valueType="num">
                                      <p:cBhvr>
                                        <p:cTn id="47" dur="1000" fill="hold"/>
                                        <p:tgtEl>
                                          <p:spTgt spid="7">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a:xfrm>
            <a:off x="838200" y="283238"/>
            <a:ext cx="10515600" cy="1325563"/>
          </a:xfrm>
        </p:spPr>
        <p:txBody>
          <a:bodyPr/>
          <a:lstStyle/>
          <a:p>
            <a:r>
              <a:rPr lang="hu-HU" dirty="0">
                <a:solidFill>
                  <a:schemeClr val="bg1"/>
                </a:solidFill>
                <a:latin typeface="Algerian" panose="04020705040A02060702" pitchFamily="82" charset="0"/>
              </a:rPr>
              <a:t>RAM FELTALÁLÓJA</a:t>
            </a:r>
          </a:p>
        </p:txBody>
      </p:sp>
      <p:sp>
        <p:nvSpPr>
          <p:cNvPr id="5" name="Szövegdoboz 4"/>
          <p:cNvSpPr txBox="1"/>
          <p:nvPr/>
        </p:nvSpPr>
        <p:spPr>
          <a:xfrm>
            <a:off x="838200" y="2559865"/>
            <a:ext cx="6735337" cy="1938992"/>
          </a:xfrm>
          <a:prstGeom prst="rect">
            <a:avLst/>
          </a:prstGeom>
          <a:noFill/>
        </p:spPr>
        <p:txBody>
          <a:bodyPr wrap="square" rtlCol="0">
            <a:spAutoFit/>
          </a:bodyPr>
          <a:lstStyle/>
          <a:p>
            <a:r>
              <a:rPr lang="hu-HU" sz="2000" dirty="0">
                <a:solidFill>
                  <a:schemeClr val="bg1"/>
                </a:solidFill>
                <a:latin typeface="Bahnschrift" panose="020B0502040204020203" pitchFamily="34" charset="0"/>
              </a:rPr>
              <a:t>A dinamikus véletlen </a:t>
            </a:r>
            <a:r>
              <a:rPr lang="hu-HU" sz="2000" dirty="0" err="1">
                <a:solidFill>
                  <a:schemeClr val="bg1"/>
                </a:solidFill>
                <a:latin typeface="Bahnschrift" panose="020B0502040204020203" pitchFamily="34" charset="0"/>
              </a:rPr>
              <a:t>hozzáférésű</a:t>
            </a:r>
            <a:r>
              <a:rPr lang="hu-HU" sz="2000" dirty="0">
                <a:solidFill>
                  <a:schemeClr val="bg1"/>
                </a:solidFill>
                <a:latin typeface="Bahnschrift" panose="020B0502040204020203" pitchFamily="34" charset="0"/>
              </a:rPr>
              <a:t> memóriát (RAM) először Robert </a:t>
            </a:r>
            <a:r>
              <a:rPr lang="hu-HU" sz="2000" dirty="0" err="1">
                <a:solidFill>
                  <a:schemeClr val="bg1"/>
                </a:solidFill>
                <a:latin typeface="Bahnschrift" panose="020B0502040204020203" pitchFamily="34" charset="0"/>
              </a:rPr>
              <a:t>Dennard</a:t>
            </a:r>
            <a:r>
              <a:rPr lang="hu-HU" sz="2000" dirty="0">
                <a:solidFill>
                  <a:schemeClr val="bg1"/>
                </a:solidFill>
                <a:latin typeface="Bahnschrift" panose="020B0502040204020203" pitchFamily="34" charset="0"/>
              </a:rPr>
              <a:t> találta fel 1968-ban.</a:t>
            </a:r>
          </a:p>
          <a:p>
            <a:endParaRPr lang="hu-HU" sz="2000" dirty="0">
              <a:solidFill>
                <a:schemeClr val="bg1"/>
              </a:solidFill>
              <a:latin typeface="Bahnschrift" panose="020B0502040204020203" pitchFamily="34" charset="0"/>
            </a:endParaRPr>
          </a:p>
          <a:p>
            <a:r>
              <a:rPr lang="hu-HU" sz="2000" dirty="0">
                <a:solidFill>
                  <a:schemeClr val="bg1"/>
                </a:solidFill>
                <a:latin typeface="Bahnschrift" panose="020B0502040204020203" pitchFamily="34" charset="0"/>
              </a:rPr>
              <a:t>Texasban született, és mérnök, aki megalkotta a (RAM) egyik első modelljét, amelyet először </a:t>
            </a:r>
            <a:r>
              <a:rPr lang="hu-HU" sz="2000" dirty="0" err="1">
                <a:solidFill>
                  <a:schemeClr val="bg1"/>
                </a:solidFill>
                <a:latin typeface="Bahnschrift" panose="020B0502040204020203" pitchFamily="34" charset="0"/>
              </a:rPr>
              <a:t>Dynamic</a:t>
            </a:r>
            <a:r>
              <a:rPr lang="hu-HU" sz="2000" dirty="0">
                <a:solidFill>
                  <a:schemeClr val="bg1"/>
                </a:solidFill>
                <a:latin typeface="Bahnschrift" panose="020B0502040204020203" pitchFamily="34" charset="0"/>
              </a:rPr>
              <a:t> Random Access </a:t>
            </a:r>
            <a:r>
              <a:rPr lang="hu-HU" sz="2000" dirty="0" err="1">
                <a:solidFill>
                  <a:schemeClr val="bg1"/>
                </a:solidFill>
                <a:latin typeface="Bahnschrift" panose="020B0502040204020203" pitchFamily="34" charset="0"/>
              </a:rPr>
              <a:t>Memorynak</a:t>
            </a:r>
            <a:r>
              <a:rPr lang="hu-HU" sz="2000" dirty="0">
                <a:solidFill>
                  <a:schemeClr val="bg1"/>
                </a:solidFill>
                <a:latin typeface="Bahnschrift" panose="020B0502040204020203" pitchFamily="34" charset="0"/>
              </a:rPr>
              <a:t> hívtak</a:t>
            </a:r>
          </a:p>
        </p:txBody>
      </p:sp>
      <p:pic>
        <p:nvPicPr>
          <p:cNvPr id="7" name="Kép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73537" y="528986"/>
            <a:ext cx="4095750" cy="6000750"/>
          </a:xfrm>
          <a:prstGeom prst="rect">
            <a:avLst/>
          </a:prstGeom>
          <a:ln>
            <a:noFill/>
          </a:ln>
          <a:effectLst>
            <a:softEdge rad="112500"/>
          </a:effectLst>
        </p:spPr>
      </p:pic>
    </p:spTree>
    <p:extLst>
      <p:ext uri="{BB962C8B-B14F-4D97-AF65-F5344CB8AC3E}">
        <p14:creationId xmlns:p14="http://schemas.microsoft.com/office/powerpoint/2010/main" val="699268622"/>
      </p:ext>
    </p:extLst>
  </p:cSld>
  <p:clrMapOvr>
    <a:masterClrMapping/>
  </p:clrMapOvr>
  <mc:AlternateContent xmlns:mc="http://schemas.openxmlformats.org/markup-compatibility/2006" xmlns:p14="http://schemas.microsoft.com/office/powerpoint/2010/main">
    <mc:Choice Requires="p14">
      <p:transition spd="slow" p14:dur="2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12" fill="hold" nodeType="after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 calcmode="lin" valueType="num">
                                      <p:cBhvr additive="base">
                                        <p:cTn id="12" dur="500" fill="hold"/>
                                        <p:tgtEl>
                                          <p:spTgt spid="5">
                                            <p:txEl>
                                              <p:pRg st="2" end="2"/>
                                            </p:tx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0" presetClass="path" presetSubtype="0" accel="50000" decel="50000" fill="hold" nodeType="clickEffect">
                                  <p:stCondLst>
                                    <p:cond delay="0"/>
                                  </p:stCondLst>
                                  <p:childTnLst>
                                    <p:animMotion origin="layout" path="M -6.25E-7 7.03704E-6 L -6.25E-7 7.03704E-6 C 0.00235 0.00672 0.00534 0.01297 0.00716 0.02015 C 0.00886 0.02709 0.00951 0.03473 0.01029 0.04214 C 0.01289 0.06899 0.01237 0.07292 0.01237 0.09862 L -0.01028 0.33241 L -0.21888 0.41274 L -0.25377 0.41274 L -0.41406 0.41644 C -0.44752 0.41112 -0.43112 0.4176 -0.46953 0.38913 C -0.47747 0.38311 -0.4931 0.37084 -0.4931 0.37084 L -0.55169 0.31227 C -0.56002 0.28496 -0.56849 0.26621 -0.57018 0.23565 C -0.57096 0.22061 -0.57018 0.2051 -0.57018 0.19005 L -0.49114 0.10047 C -0.42435 0.097 -0.46718 0.09862 -0.36263 0.09862 L -0.24765 0.1426 L -0.1901 0.18079 C -0.18632 0.18334 -0.18242 0.18519 -0.17877 0.1882 C -0.17265 0.19306 -0.16614 0.197 -0.16028 0.20278 C -0.15755 0.20556 -0.15312 0.21366 -0.15312 0.21366 L -0.13567 0.29052 C -0.13698 0.29584 -0.13763 0.30232 -0.13971 0.30695 C -0.14557 0.31945 -0.16315 0.33496 -0.16953 0.33982 C -0.18437 0.35116 -0.21471 0.37084 -0.21471 0.37084 L -0.31536 0.42917 C -0.35755 0.44237 -0.34622 0.44144 -0.41093 0.43473 C -0.42239 0.43357 -0.43359 0.42894 -0.44492 0.42547 C -0.45416 0.42292 -0.47265 0.41644 -0.47265 0.41644 L -0.5681 0.3963 C -0.58541 0.38612 -0.59661 0.38241 -0.61132 0.36343 C -0.62317 0.34792 -0.6457 0.30579 -0.65442 0.28866 C -0.66289 0.272 -0.67903 0.23751 -0.67903 0.23751 L -0.71601 0.14792 L -0.71601 0.05672 L -0.68528 -0.0949 C -0.68177 -0.0986 -0.67838 -0.10208 -0.675 -0.10578 C -0.67291 -0.1081 -0.67109 -0.1111 -0.66888 -0.11319 C -0.66692 -0.11481 -0.66458 -0.11527 -0.66263 -0.11689 C -0.65651 -0.12175 -0.6582 -0.12384 -0.6513 -0.12777 C -0.64935 -0.12893 -0.64726 -0.12893 -0.64518 -0.12962 C -0.6431 -0.13148 -0.64114 -0.13356 -0.63906 -0.13518 C -0.63411 -0.13888 -0.63112 -0.13981 -0.62565 -0.1405 C -0.62057 -0.14143 -0.61028 -0.14235 -0.61028 -0.14235 L -0.50651 -0.08935 C -0.50403 -0.0868 -0.4858 -0.06712 -0.47981 -0.05833 C -0.47825 -0.05624 -0.47708 -0.05347 -0.47565 -0.05115 C -0.475 -0.0486 -0.47448 -0.04606 -0.47356 -0.04374 C -0.47278 -0.04166 -0.47135 -0.0405 -0.47057 -0.03819 C -0.46953 -0.03541 -0.46927 -0.03217 -0.46849 -0.02916 C -0.46692 -0.02291 -0.46341 -0.01087 -0.46341 -0.01087 L -0.45716 0.05672 C -0.4582 0.06459 -0.45846 0.07292 -0.46028 0.08033 C -0.46067 0.08218 -0.46237 0.08172 -0.46341 0.08218 C -0.46627 0.0838 -0.46966 0.08496 -0.47265 0.08589 C -0.47461 0.08658 -0.47877 0.08774 -0.47877 0.08774 L -0.52187 0.08959 C -0.52565 0.08658 -0.52968 0.08403 -0.5332 0.08033 C -0.54323 0.07015 -0.54049 0.06829 -0.54961 0.05487 C -0.60286 -0.02337 -0.55156 0.06204 -0.61432 -0.04745 C -0.62057 -0.05833 -0.62747 -0.06805 -0.63281 -0.08032 L -0.66263 -0.14791 L -0.69752 -0.29027 C -0.69205 -0.30393 -0.68841 -0.31411 -0.68112 -0.32685 C -0.67565 -0.33657 -0.67096 -0.34791 -0.66471 -0.35601 C -0.65716 -0.36573 -0.65052 -0.37823 -0.64205 -0.38518 L -0.62669 -0.39814 L -0.41614 -0.45092 C -0.40651 -0.45046 -0.39687 -0.45069 -0.38737 -0.4493 C -0.38411 -0.4486 -0.37461 -0.44166 -0.37187 -0.44004 C -0.3552 -0.42962 -0.36979 -0.44097 -0.35442 -0.42546 C -0.34101 -0.41203 -0.34856 -0.42453 -0.33294 -0.39814 C -0.3306 -0.39421 -0.32669 -0.38518 -0.32669 -0.38518 L -0.28047 -0.23564 C -0.2832 -0.22823 -0.28541 -0.22013 -0.28867 -0.21365 C -0.29036 -0.21041 -0.2927 -0.20856 -0.29492 -0.20624 C -0.30377 -0.19722 -0.30442 -0.19814 -0.31536 -0.19351 C -0.32812 -0.18819 -0.34492 -0.18171 -0.35755 -0.17893 C -0.3664 -0.17708 -0.37539 -0.17615 -0.38424 -0.17523 C -0.39179 -0.17453 -0.4069 -0.17337 -0.4069 -0.17337 L -0.52083 -0.12592 C -0.52291 -0.12175 -0.52461 -0.11689 -0.52708 -0.11319 C -0.52955 -0.10948 -0.53268 -0.1074 -0.53528 -0.10416 C -0.5375 -0.10138 -0.53945 -0.09814 -0.5414 -0.0949 C -0.54609 -0.08703 -0.55273 -0.07615 -0.5569 -0.06573 C -0.55794 -0.06273 -0.55911 -0.05972 -0.55989 -0.05648 C -0.56119 -0.05138 -0.56263 -0.04235 -0.56302 -0.03657 C -0.56315 -0.03472 -0.56302 -0.03286 -0.56302 -0.03101 L -0.50039 0.07315 C -0.48437 0.08565 -0.47838 0.09144 -0.46132 0.10047 C -0.45312 0.10487 -0.44492 0.10811 -0.43659 0.11135 C -0.42877 0.11482 -0.42096 0.11829 -0.41302 0.12061 C -0.39609 0.12524 -0.36927 0.12778 -0.35234 0.12964 C -0.28268 0.12107 -0.28229 0.13565 -0.23737 0.10232 C -0.22929 0.0963 -0.22135 0.08982 -0.21367 0.08218 C -0.20586 0.07454 -0.19114 0.05672 -0.19114 0.05672 L -0.10885 -0.15694 C -0.11067 -0.16134 -0.11198 -0.1662 -0.11406 -0.1699 C -0.11836 -0.17754 -0.13333 -0.19606 -0.13763 -0.20092 C -0.15104 -0.21573 -0.1664 -0.23032 -0.18086 -0.24097 C -0.18919 -0.24722 -0.19778 -0.25254 -0.20651 -0.2574 C -0.21601 -0.26296 -0.24518 -0.27754 -0.2569 -0.28124 C -0.26302 -0.2831 -0.27539 -0.28495 -0.27539 -0.28495 L -0.33802 -0.2574 L -0.35651 -0.23009 L -0.36263 -0.22083 C -0.36471 -0.21782 -0.36666 -0.21458 -0.36888 -0.2118 C -0.37018 -0.20995 -0.37161 -0.20833 -0.37291 -0.20624 C -0.37409 -0.20462 -0.37487 -0.20254 -0.37604 -0.20092 C -0.37773 -0.19837 -0.37955 -0.19629 -0.38112 -0.19351 C -0.38203 -0.19189 -0.38242 -0.18981 -0.3832 -0.18796 C -0.38554 -0.1831 -0.39036 -0.17337 -0.39036 -0.17337 L -0.40065 -0.0949 C -0.39895 -0.08935 -0.39843 -0.08194 -0.39557 -0.07847 C -0.38919 -0.0706 -0.37838 -0.07129 -0.37083 -0.06944 C -0.3582 -0.0662 -0.35963 -0.06504 -0.34622 -0.06018 C -0.34218 -0.05879 -0.33802 -0.05763 -0.33385 -0.05648 C -0.32916 -0.05532 -0.31953 -0.053 -0.31953 -0.053 L -0.22083 -0.02546 C -0.21028 -0.02731 -0.19948 -0.02754 -0.18906 -0.03101 C -0.17955 -0.03425 -0.17044 -0.03981 -0.16132 -0.0456 C -0.13515 -0.06226 -0.15325 -0.05023 -0.11406 -0.07847 L -0.09869 -0.08935 C -0.09349 -0.09305 -0.08815 -0.09583 -0.0832 -0.10046 L -0.06784 -0.11504 L 0.01537 -0.14235 C 0.03386 -0.10972 0.01628 -0.14189 0.02774 -0.11874 C 0.02865 -0.11666 0.02995 -0.11527 0.03086 -0.11319 C 0.0323 -0.10948 0.03724 -0.0949 0.03907 -0.08749 C 0.03946 -0.08587 0.03972 -0.08402 0.04011 -0.08217 C 0.04115 -0.06573 0.04102 -0.07245 0.04102 -0.06203 L -6.25E-7 7.03704E-6 Z " pathEditMode="relative" ptsTypes="AAAAAAAAAAAAAAAAAAAAAAAAAAAAAAAAAAAAAAAAAAAAAAAAAAAAAAAAAAAAAAAAAAAAAAAAAAAAAAAAAAAAAAAAAAAAAAAAAAAAAAAAAAAAAAAAAAAAAAAAAAAAAAAAAAAA">
                                      <p:cBhvr>
                                        <p:cTn id="17" dur="2000" fill="hold"/>
                                        <p:tgtEl>
                                          <p:spTgt spid="7"/>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artalom helye 2"/>
          <p:cNvSpPr>
            <a:spLocks noGrp="1"/>
          </p:cNvSpPr>
          <p:nvPr>
            <p:ph idx="1"/>
          </p:nvPr>
        </p:nvSpPr>
        <p:spPr>
          <a:xfrm>
            <a:off x="694038" y="402429"/>
            <a:ext cx="8861442" cy="786029"/>
          </a:xfrm>
        </p:spPr>
        <p:txBody>
          <a:bodyPr>
            <a:normAutofit/>
          </a:bodyPr>
          <a:lstStyle/>
          <a:p>
            <a:pPr marL="0" indent="0">
              <a:lnSpc>
                <a:spcPct val="100000"/>
              </a:lnSpc>
              <a:buNone/>
            </a:pPr>
            <a:r>
              <a:rPr lang="hu-HU" b="1" dirty="0">
                <a:solidFill>
                  <a:schemeClr val="bg1"/>
                </a:solidFill>
              </a:rPr>
              <a:t>Legerősebb Intel </a:t>
            </a:r>
            <a:r>
              <a:rPr lang="hu-HU" b="1" dirty="0" err="1">
                <a:solidFill>
                  <a:schemeClr val="bg1"/>
                </a:solidFill>
              </a:rPr>
              <a:t>vs</a:t>
            </a:r>
            <a:r>
              <a:rPr lang="hu-HU" b="1" dirty="0">
                <a:solidFill>
                  <a:schemeClr val="bg1"/>
                </a:solidFill>
              </a:rPr>
              <a:t> AMD processzor</a:t>
            </a:r>
          </a:p>
        </p:txBody>
      </p:sp>
      <p:sp>
        <p:nvSpPr>
          <p:cNvPr id="4" name="Szövegdoboz 3">
            <a:extLst>
              <a:ext uri="{FF2B5EF4-FFF2-40B4-BE49-F238E27FC236}">
                <a16:creationId xmlns:a16="http://schemas.microsoft.com/office/drawing/2014/main" id="{FA97A109-24BA-2779-8550-2DDB035AFE9F}"/>
              </a:ext>
            </a:extLst>
          </p:cNvPr>
          <p:cNvSpPr txBox="1"/>
          <p:nvPr/>
        </p:nvSpPr>
        <p:spPr>
          <a:xfrm>
            <a:off x="694038" y="1374023"/>
            <a:ext cx="4922520" cy="461665"/>
          </a:xfrm>
          <a:prstGeom prst="rect">
            <a:avLst/>
          </a:prstGeom>
          <a:noFill/>
        </p:spPr>
        <p:txBody>
          <a:bodyPr wrap="square" rtlCol="0">
            <a:spAutoFit/>
          </a:bodyPr>
          <a:lstStyle/>
          <a:p>
            <a:r>
              <a:rPr lang="hu-HU" sz="2400" b="1" dirty="0">
                <a:solidFill>
                  <a:schemeClr val="bg1"/>
                </a:solidFill>
              </a:rPr>
              <a:t>AMD </a:t>
            </a:r>
            <a:r>
              <a:rPr lang="hu-HU" sz="2400" b="1" dirty="0" err="1">
                <a:solidFill>
                  <a:schemeClr val="bg1"/>
                </a:solidFill>
              </a:rPr>
              <a:t>Ryzen</a:t>
            </a:r>
            <a:r>
              <a:rPr lang="hu-HU" sz="2400" b="1" dirty="0">
                <a:solidFill>
                  <a:schemeClr val="bg1"/>
                </a:solidFill>
              </a:rPr>
              <a:t> 9 7950X3D (260.000 Ft) </a:t>
            </a:r>
          </a:p>
        </p:txBody>
      </p:sp>
      <p:sp>
        <p:nvSpPr>
          <p:cNvPr id="9" name="Szövegdoboz 8">
            <a:extLst>
              <a:ext uri="{FF2B5EF4-FFF2-40B4-BE49-F238E27FC236}">
                <a16:creationId xmlns:a16="http://schemas.microsoft.com/office/drawing/2014/main" id="{4E04562D-1840-DCF0-4E4D-6BBC76B547D3}"/>
              </a:ext>
            </a:extLst>
          </p:cNvPr>
          <p:cNvSpPr txBox="1"/>
          <p:nvPr/>
        </p:nvSpPr>
        <p:spPr>
          <a:xfrm>
            <a:off x="6792921" y="1391686"/>
            <a:ext cx="4922520" cy="461665"/>
          </a:xfrm>
          <a:prstGeom prst="rect">
            <a:avLst/>
          </a:prstGeom>
          <a:noFill/>
        </p:spPr>
        <p:txBody>
          <a:bodyPr wrap="square" rtlCol="0">
            <a:spAutoFit/>
          </a:bodyPr>
          <a:lstStyle/>
          <a:p>
            <a:r>
              <a:rPr lang="hu-HU" sz="2400" b="1" dirty="0">
                <a:solidFill>
                  <a:schemeClr val="bg1"/>
                </a:solidFill>
              </a:rPr>
              <a:t>Intel </a:t>
            </a:r>
            <a:r>
              <a:rPr lang="hu-HU" sz="2400" b="1" dirty="0" err="1">
                <a:solidFill>
                  <a:schemeClr val="bg1"/>
                </a:solidFill>
              </a:rPr>
              <a:t>Core</a:t>
            </a:r>
            <a:r>
              <a:rPr lang="hu-HU" sz="2400" b="1" dirty="0">
                <a:solidFill>
                  <a:schemeClr val="bg1"/>
                </a:solidFill>
              </a:rPr>
              <a:t> i9-13900KS (280.000 Ft) </a:t>
            </a:r>
          </a:p>
        </p:txBody>
      </p:sp>
      <p:sp>
        <p:nvSpPr>
          <p:cNvPr id="14" name="Téglalap 13">
            <a:extLst>
              <a:ext uri="{FF2B5EF4-FFF2-40B4-BE49-F238E27FC236}">
                <a16:creationId xmlns:a16="http://schemas.microsoft.com/office/drawing/2014/main" id="{95ED64E3-3017-3963-5D6C-6B56EFE50E7B}"/>
              </a:ext>
            </a:extLst>
          </p:cNvPr>
          <p:cNvSpPr/>
          <p:nvPr/>
        </p:nvSpPr>
        <p:spPr>
          <a:xfrm>
            <a:off x="5818797" y="1374023"/>
            <a:ext cx="266082" cy="5081548"/>
          </a:xfrm>
          <a:prstGeom prst="rect">
            <a:avLst/>
          </a:prstGeom>
          <a:solidFill>
            <a:schemeClr val="tx1">
              <a:lumMod val="75000"/>
              <a:lumOff val="2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hu-HU">
              <a:solidFill>
                <a:schemeClr val="bg1"/>
              </a:solidFill>
            </a:endParaRPr>
          </a:p>
        </p:txBody>
      </p:sp>
      <p:sp>
        <p:nvSpPr>
          <p:cNvPr id="16" name="Szövegdoboz 15">
            <a:extLst>
              <a:ext uri="{FF2B5EF4-FFF2-40B4-BE49-F238E27FC236}">
                <a16:creationId xmlns:a16="http://schemas.microsoft.com/office/drawing/2014/main" id="{76185E74-52E5-9330-E371-24AF5B344040}"/>
              </a:ext>
            </a:extLst>
          </p:cNvPr>
          <p:cNvSpPr txBox="1"/>
          <p:nvPr/>
        </p:nvSpPr>
        <p:spPr>
          <a:xfrm>
            <a:off x="7298723" y="2344656"/>
            <a:ext cx="4416717" cy="2831544"/>
          </a:xfrm>
          <a:prstGeom prst="rect">
            <a:avLst/>
          </a:prstGeom>
          <a:noFill/>
        </p:spPr>
        <p:txBody>
          <a:bodyPr wrap="square" rtlCol="0">
            <a:spAutoFit/>
          </a:bodyPr>
          <a:lstStyle/>
          <a:p>
            <a:r>
              <a:rPr lang="hu-HU" sz="2000" dirty="0">
                <a:solidFill>
                  <a:schemeClr val="bg1"/>
                </a:solidFill>
              </a:rPr>
              <a:t>- 24 mag, 32 szál</a:t>
            </a:r>
          </a:p>
          <a:p>
            <a:r>
              <a:rPr lang="hu-HU" sz="2000" dirty="0">
                <a:solidFill>
                  <a:schemeClr val="bg1"/>
                </a:solidFill>
              </a:rPr>
              <a:t>- 10 nm</a:t>
            </a:r>
          </a:p>
          <a:p>
            <a:r>
              <a:rPr lang="hu-HU" sz="2000" dirty="0">
                <a:solidFill>
                  <a:schemeClr val="bg1"/>
                </a:solidFill>
              </a:rPr>
              <a:t>- Alapórajel: 2.4 </a:t>
            </a:r>
            <a:r>
              <a:rPr lang="hu-HU" sz="2000" dirty="0" err="1">
                <a:solidFill>
                  <a:schemeClr val="bg1"/>
                </a:solidFill>
              </a:rPr>
              <a:t>GHz</a:t>
            </a:r>
            <a:r>
              <a:rPr lang="hu-HU" sz="2000" dirty="0">
                <a:solidFill>
                  <a:schemeClr val="bg1"/>
                </a:solidFill>
              </a:rPr>
              <a:t> (</a:t>
            </a:r>
            <a:r>
              <a:rPr lang="hu-HU" sz="2000" dirty="0" err="1">
                <a:solidFill>
                  <a:schemeClr val="bg1"/>
                </a:solidFill>
              </a:rPr>
              <a:t>Boost</a:t>
            </a:r>
            <a:r>
              <a:rPr lang="hu-HU" sz="2000" dirty="0">
                <a:solidFill>
                  <a:schemeClr val="bg1"/>
                </a:solidFill>
              </a:rPr>
              <a:t> </a:t>
            </a:r>
            <a:r>
              <a:rPr lang="hu-HU" sz="2000" dirty="0">
                <a:solidFill>
                  <a:schemeClr val="bg1"/>
                </a:solidFill>
                <a:sym typeface="Wingdings" panose="05000000000000000000" pitchFamily="2" charset="2"/>
              </a:rPr>
              <a:t> 6 </a:t>
            </a:r>
            <a:r>
              <a:rPr lang="hu-HU" sz="2000" dirty="0" err="1">
                <a:solidFill>
                  <a:schemeClr val="bg1"/>
                </a:solidFill>
                <a:sym typeface="Wingdings" panose="05000000000000000000" pitchFamily="2" charset="2"/>
              </a:rPr>
              <a:t>GHz</a:t>
            </a:r>
            <a:r>
              <a:rPr lang="hu-HU" sz="2000" dirty="0">
                <a:solidFill>
                  <a:schemeClr val="bg1"/>
                </a:solidFill>
              </a:rPr>
              <a:t>)</a:t>
            </a:r>
          </a:p>
          <a:p>
            <a:r>
              <a:rPr lang="hu-HU" sz="2000" dirty="0">
                <a:solidFill>
                  <a:schemeClr val="bg1"/>
                </a:solidFill>
              </a:rPr>
              <a:t>- TDP: 150 WATT</a:t>
            </a:r>
          </a:p>
          <a:p>
            <a:endParaRPr lang="hu-HU" sz="2000" dirty="0">
              <a:solidFill>
                <a:schemeClr val="bg1"/>
              </a:solidFill>
            </a:endParaRPr>
          </a:p>
          <a:p>
            <a:r>
              <a:rPr lang="hu-HU" sz="2000" b="1" dirty="0">
                <a:solidFill>
                  <a:schemeClr val="bg1"/>
                </a:solidFill>
              </a:rPr>
              <a:t>Benchmark (</a:t>
            </a:r>
            <a:r>
              <a:rPr lang="hu-HU" sz="2000" b="1" dirty="0" err="1">
                <a:solidFill>
                  <a:schemeClr val="bg1"/>
                </a:solidFill>
              </a:rPr>
              <a:t>GeekBench</a:t>
            </a:r>
            <a:r>
              <a:rPr lang="hu-HU" sz="2000" b="1" dirty="0">
                <a:solidFill>
                  <a:schemeClr val="bg1"/>
                </a:solidFill>
              </a:rPr>
              <a:t> v6)</a:t>
            </a:r>
          </a:p>
          <a:p>
            <a:r>
              <a:rPr lang="hu-HU" sz="2000" b="1" dirty="0">
                <a:solidFill>
                  <a:schemeClr val="bg1"/>
                </a:solidFill>
              </a:rPr>
              <a:t>- </a:t>
            </a:r>
            <a:r>
              <a:rPr lang="hu-HU" sz="2000" b="1" dirty="0" err="1">
                <a:solidFill>
                  <a:schemeClr val="bg1"/>
                </a:solidFill>
              </a:rPr>
              <a:t>Single-Core</a:t>
            </a:r>
            <a:r>
              <a:rPr lang="hu-HU" sz="2000" b="1" dirty="0">
                <a:solidFill>
                  <a:schemeClr val="bg1"/>
                </a:solidFill>
              </a:rPr>
              <a:t>: 3164 pont</a:t>
            </a:r>
          </a:p>
          <a:p>
            <a:r>
              <a:rPr lang="hu-HU" sz="2000" b="1" dirty="0">
                <a:solidFill>
                  <a:schemeClr val="bg1"/>
                </a:solidFill>
              </a:rPr>
              <a:t>- Multi-</a:t>
            </a:r>
            <a:r>
              <a:rPr lang="hu-HU" sz="2000" b="1" dirty="0" err="1">
                <a:solidFill>
                  <a:schemeClr val="bg1"/>
                </a:solidFill>
              </a:rPr>
              <a:t>Core</a:t>
            </a:r>
            <a:r>
              <a:rPr lang="hu-HU" sz="2000" b="1" dirty="0">
                <a:solidFill>
                  <a:schemeClr val="bg1"/>
                </a:solidFill>
              </a:rPr>
              <a:t>: 22.770 pont </a:t>
            </a:r>
          </a:p>
          <a:p>
            <a:endParaRPr lang="hu-HU" dirty="0">
              <a:solidFill>
                <a:schemeClr val="bg1"/>
              </a:solidFill>
            </a:endParaRPr>
          </a:p>
        </p:txBody>
      </p:sp>
      <p:sp>
        <p:nvSpPr>
          <p:cNvPr id="17" name="Szövegdoboz 16">
            <a:extLst>
              <a:ext uri="{FF2B5EF4-FFF2-40B4-BE49-F238E27FC236}">
                <a16:creationId xmlns:a16="http://schemas.microsoft.com/office/drawing/2014/main" id="{2E22EE37-7C36-25FC-C62D-57EBBED655EA}"/>
              </a:ext>
            </a:extLst>
          </p:cNvPr>
          <p:cNvSpPr txBox="1"/>
          <p:nvPr/>
        </p:nvSpPr>
        <p:spPr>
          <a:xfrm>
            <a:off x="694038" y="2345136"/>
            <a:ext cx="4304682" cy="2554545"/>
          </a:xfrm>
          <a:prstGeom prst="rect">
            <a:avLst/>
          </a:prstGeom>
          <a:noFill/>
        </p:spPr>
        <p:txBody>
          <a:bodyPr wrap="square" rtlCol="0">
            <a:spAutoFit/>
          </a:bodyPr>
          <a:lstStyle/>
          <a:p>
            <a:r>
              <a:rPr lang="hu-HU" sz="2000" dirty="0">
                <a:solidFill>
                  <a:schemeClr val="bg1"/>
                </a:solidFill>
              </a:rPr>
              <a:t>- 16 mag, 32 szál</a:t>
            </a:r>
          </a:p>
          <a:p>
            <a:r>
              <a:rPr lang="hu-HU" sz="2000" dirty="0">
                <a:solidFill>
                  <a:schemeClr val="bg1"/>
                </a:solidFill>
              </a:rPr>
              <a:t>- 5 nm</a:t>
            </a:r>
          </a:p>
          <a:p>
            <a:r>
              <a:rPr lang="hu-HU" sz="2000" dirty="0">
                <a:solidFill>
                  <a:schemeClr val="bg1"/>
                </a:solidFill>
              </a:rPr>
              <a:t>- Alapórajel: 4.2 </a:t>
            </a:r>
            <a:r>
              <a:rPr lang="hu-HU" sz="2000" dirty="0" err="1">
                <a:solidFill>
                  <a:schemeClr val="bg1"/>
                </a:solidFill>
              </a:rPr>
              <a:t>GHz</a:t>
            </a:r>
            <a:r>
              <a:rPr lang="hu-HU" sz="2000" dirty="0">
                <a:solidFill>
                  <a:schemeClr val="bg1"/>
                </a:solidFill>
              </a:rPr>
              <a:t> (</a:t>
            </a:r>
            <a:r>
              <a:rPr lang="hu-HU" sz="2000" dirty="0" err="1">
                <a:solidFill>
                  <a:schemeClr val="bg1"/>
                </a:solidFill>
              </a:rPr>
              <a:t>Boost</a:t>
            </a:r>
            <a:r>
              <a:rPr lang="hu-HU" sz="2000" dirty="0">
                <a:solidFill>
                  <a:schemeClr val="bg1"/>
                </a:solidFill>
              </a:rPr>
              <a:t> </a:t>
            </a:r>
            <a:r>
              <a:rPr lang="hu-HU" sz="2000" dirty="0">
                <a:solidFill>
                  <a:schemeClr val="bg1"/>
                </a:solidFill>
                <a:sym typeface="Wingdings" panose="05000000000000000000" pitchFamily="2" charset="2"/>
              </a:rPr>
              <a:t> 5.7 </a:t>
            </a:r>
            <a:r>
              <a:rPr lang="hu-HU" sz="2000" dirty="0" err="1">
                <a:solidFill>
                  <a:schemeClr val="bg1"/>
                </a:solidFill>
                <a:sym typeface="Wingdings" panose="05000000000000000000" pitchFamily="2" charset="2"/>
              </a:rPr>
              <a:t>GHz</a:t>
            </a:r>
            <a:r>
              <a:rPr lang="hu-HU" sz="2000" dirty="0">
                <a:solidFill>
                  <a:schemeClr val="bg1"/>
                </a:solidFill>
              </a:rPr>
              <a:t>)</a:t>
            </a:r>
          </a:p>
          <a:p>
            <a:r>
              <a:rPr lang="hu-HU" sz="2000" dirty="0">
                <a:solidFill>
                  <a:schemeClr val="bg1"/>
                </a:solidFill>
              </a:rPr>
              <a:t>- TDP: 120 WATT</a:t>
            </a:r>
          </a:p>
          <a:p>
            <a:endParaRPr lang="hu-HU" sz="2000" dirty="0">
              <a:solidFill>
                <a:schemeClr val="bg1"/>
              </a:solidFill>
            </a:endParaRPr>
          </a:p>
          <a:p>
            <a:r>
              <a:rPr lang="hu-HU" sz="2000" b="1" dirty="0">
                <a:solidFill>
                  <a:schemeClr val="bg1"/>
                </a:solidFill>
              </a:rPr>
              <a:t>Benchmark (</a:t>
            </a:r>
            <a:r>
              <a:rPr lang="hu-HU" sz="2000" b="1" dirty="0" err="1">
                <a:solidFill>
                  <a:schemeClr val="bg1"/>
                </a:solidFill>
              </a:rPr>
              <a:t>GeekBench</a:t>
            </a:r>
            <a:r>
              <a:rPr lang="hu-HU" sz="2000" b="1" dirty="0">
                <a:solidFill>
                  <a:schemeClr val="bg1"/>
                </a:solidFill>
              </a:rPr>
              <a:t> v6)</a:t>
            </a:r>
          </a:p>
          <a:p>
            <a:r>
              <a:rPr lang="hu-HU" sz="2000" b="1" dirty="0">
                <a:solidFill>
                  <a:schemeClr val="bg1"/>
                </a:solidFill>
              </a:rPr>
              <a:t>- </a:t>
            </a:r>
            <a:r>
              <a:rPr lang="hu-HU" sz="2000" b="1" dirty="0" err="1">
                <a:solidFill>
                  <a:schemeClr val="bg1"/>
                </a:solidFill>
              </a:rPr>
              <a:t>Single-Core</a:t>
            </a:r>
            <a:r>
              <a:rPr lang="hu-HU" sz="2000" b="1" dirty="0">
                <a:solidFill>
                  <a:schemeClr val="bg1"/>
                </a:solidFill>
              </a:rPr>
              <a:t>: 3050 pont</a:t>
            </a:r>
          </a:p>
          <a:p>
            <a:r>
              <a:rPr lang="hu-HU" sz="2000" b="1" dirty="0">
                <a:solidFill>
                  <a:schemeClr val="bg1"/>
                </a:solidFill>
              </a:rPr>
              <a:t>- Multi-</a:t>
            </a:r>
            <a:r>
              <a:rPr lang="hu-HU" sz="2000" b="1" dirty="0" err="1">
                <a:solidFill>
                  <a:schemeClr val="bg1"/>
                </a:solidFill>
              </a:rPr>
              <a:t>Core</a:t>
            </a:r>
            <a:r>
              <a:rPr lang="hu-HU" sz="2000" b="1" dirty="0">
                <a:solidFill>
                  <a:schemeClr val="bg1"/>
                </a:solidFill>
              </a:rPr>
              <a:t>: 20.191 pont </a:t>
            </a:r>
          </a:p>
        </p:txBody>
      </p:sp>
    </p:spTree>
    <p:extLst>
      <p:ext uri="{BB962C8B-B14F-4D97-AF65-F5344CB8AC3E}">
        <p14:creationId xmlns:p14="http://schemas.microsoft.com/office/powerpoint/2010/main" val="862375098"/>
      </p:ext>
    </p:extLst>
  </p:cSld>
  <p:clrMapOvr>
    <a:masterClrMapping/>
  </p:clrMapOvr>
  <mc:AlternateContent xmlns:mc="http://schemas.openxmlformats.org/markup-compatibility/2006" xmlns:p14="http://schemas.microsoft.com/office/powerpoint/2010/main">
    <mc:Choice Requires="p14">
      <p:transition spd="slow" p14:dur="2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500" fill="hold"/>
                                        <p:tgtEl>
                                          <p:spTgt spid="9"/>
                                        </p:tgtEl>
                                        <p:attrNameLst>
                                          <p:attrName>ppt_x</p:attrName>
                                        </p:attrNameLst>
                                      </p:cBhvr>
                                      <p:tavLst>
                                        <p:tav tm="0">
                                          <p:val>
                                            <p:strVal val="1+#ppt_w/2"/>
                                          </p:val>
                                        </p:tav>
                                        <p:tav tm="100000">
                                          <p:val>
                                            <p:strVal val="#ppt_x"/>
                                          </p:val>
                                        </p:tav>
                                      </p:tavLst>
                                    </p:anim>
                                    <p:anim calcmode="lin" valueType="num">
                                      <p:cBhvr additive="base">
                                        <p:cTn id="13" dur="500" fill="hold"/>
                                        <p:tgtEl>
                                          <p:spTgt spid="9"/>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nodeType="afterEffect">
                                  <p:stCondLst>
                                    <p:cond delay="0"/>
                                  </p:stCondLst>
                                  <p:childTnLst>
                                    <p:set>
                                      <p:cBhvr>
                                        <p:cTn id="16" dur="1" fill="hold">
                                          <p:stCondLst>
                                            <p:cond delay="0"/>
                                          </p:stCondLst>
                                        </p:cTn>
                                        <p:tgtEl>
                                          <p:spTgt spid="17">
                                            <p:txEl>
                                              <p:pRg st="0" end="0"/>
                                            </p:txEl>
                                          </p:spTgt>
                                        </p:tgtEl>
                                        <p:attrNameLst>
                                          <p:attrName>style.visibility</p:attrName>
                                        </p:attrNameLst>
                                      </p:cBhvr>
                                      <p:to>
                                        <p:strVal val="visible"/>
                                      </p:to>
                                    </p:set>
                                    <p:anim calcmode="lin" valueType="num">
                                      <p:cBhvr additive="base">
                                        <p:cTn id="17" dur="500" fill="hold"/>
                                        <p:tgtEl>
                                          <p:spTgt spid="17">
                                            <p:txEl>
                                              <p:pRg st="0" end="0"/>
                                            </p:txEl>
                                          </p:spTgt>
                                        </p:tgtEl>
                                        <p:attrNameLst>
                                          <p:attrName>ppt_x</p:attrName>
                                        </p:attrNameLst>
                                      </p:cBhvr>
                                      <p:tavLst>
                                        <p:tav tm="0">
                                          <p:val>
                                            <p:strVal val="0-#ppt_w/2"/>
                                          </p:val>
                                        </p:tav>
                                        <p:tav tm="100000">
                                          <p:val>
                                            <p:strVal val="#ppt_x"/>
                                          </p:val>
                                        </p:tav>
                                      </p:tavLst>
                                    </p:anim>
                                    <p:anim calcmode="lin" valueType="num">
                                      <p:cBhvr additive="base">
                                        <p:cTn id="18" dur="500" fill="hold"/>
                                        <p:tgtEl>
                                          <p:spTgt spid="17">
                                            <p:txEl>
                                              <p:pRg st="0" end="0"/>
                                            </p:txEl>
                                          </p:spTgt>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2" fill="hold" nodeType="afterEffect">
                                  <p:stCondLst>
                                    <p:cond delay="0"/>
                                  </p:stCondLst>
                                  <p:childTnLst>
                                    <p:set>
                                      <p:cBhvr>
                                        <p:cTn id="21" dur="1" fill="hold">
                                          <p:stCondLst>
                                            <p:cond delay="0"/>
                                          </p:stCondLst>
                                        </p:cTn>
                                        <p:tgtEl>
                                          <p:spTgt spid="16">
                                            <p:txEl>
                                              <p:pRg st="0" end="0"/>
                                            </p:txEl>
                                          </p:spTgt>
                                        </p:tgtEl>
                                        <p:attrNameLst>
                                          <p:attrName>style.visibility</p:attrName>
                                        </p:attrNameLst>
                                      </p:cBhvr>
                                      <p:to>
                                        <p:strVal val="visible"/>
                                      </p:to>
                                    </p:set>
                                    <p:anim calcmode="lin" valueType="num">
                                      <p:cBhvr additive="base">
                                        <p:cTn id="22" dur="500" fill="hold"/>
                                        <p:tgtEl>
                                          <p:spTgt spid="16">
                                            <p:txEl>
                                              <p:pRg st="0" end="0"/>
                                            </p:txEl>
                                          </p:spTgt>
                                        </p:tgtEl>
                                        <p:attrNameLst>
                                          <p:attrName>ppt_x</p:attrName>
                                        </p:attrNameLst>
                                      </p:cBhvr>
                                      <p:tavLst>
                                        <p:tav tm="0">
                                          <p:val>
                                            <p:strVal val="1+#ppt_w/2"/>
                                          </p:val>
                                        </p:tav>
                                        <p:tav tm="100000">
                                          <p:val>
                                            <p:strVal val="#ppt_x"/>
                                          </p:val>
                                        </p:tav>
                                      </p:tavLst>
                                    </p:anim>
                                    <p:anim calcmode="lin" valueType="num">
                                      <p:cBhvr additive="base">
                                        <p:cTn id="23" dur="500" fill="hold"/>
                                        <p:tgtEl>
                                          <p:spTgt spid="16">
                                            <p:txEl>
                                              <p:pRg st="0" end="0"/>
                                            </p:txEl>
                                          </p:spTgt>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2" presetClass="entr" presetSubtype="8" fill="hold" nodeType="afterEffect">
                                  <p:stCondLst>
                                    <p:cond delay="0"/>
                                  </p:stCondLst>
                                  <p:childTnLst>
                                    <p:set>
                                      <p:cBhvr>
                                        <p:cTn id="26" dur="1" fill="hold">
                                          <p:stCondLst>
                                            <p:cond delay="0"/>
                                          </p:stCondLst>
                                        </p:cTn>
                                        <p:tgtEl>
                                          <p:spTgt spid="17">
                                            <p:txEl>
                                              <p:pRg st="1" end="1"/>
                                            </p:txEl>
                                          </p:spTgt>
                                        </p:tgtEl>
                                        <p:attrNameLst>
                                          <p:attrName>style.visibility</p:attrName>
                                        </p:attrNameLst>
                                      </p:cBhvr>
                                      <p:to>
                                        <p:strVal val="visible"/>
                                      </p:to>
                                    </p:set>
                                    <p:anim calcmode="lin" valueType="num">
                                      <p:cBhvr additive="base">
                                        <p:cTn id="27" dur="500" fill="hold"/>
                                        <p:tgtEl>
                                          <p:spTgt spid="17">
                                            <p:txEl>
                                              <p:pRg st="1" end="1"/>
                                            </p:txEl>
                                          </p:spTgt>
                                        </p:tgtEl>
                                        <p:attrNameLst>
                                          <p:attrName>ppt_x</p:attrName>
                                        </p:attrNameLst>
                                      </p:cBhvr>
                                      <p:tavLst>
                                        <p:tav tm="0">
                                          <p:val>
                                            <p:strVal val="0-#ppt_w/2"/>
                                          </p:val>
                                        </p:tav>
                                        <p:tav tm="100000">
                                          <p:val>
                                            <p:strVal val="#ppt_x"/>
                                          </p:val>
                                        </p:tav>
                                      </p:tavLst>
                                    </p:anim>
                                    <p:anim calcmode="lin" valueType="num">
                                      <p:cBhvr additive="base">
                                        <p:cTn id="28" dur="500" fill="hold"/>
                                        <p:tgtEl>
                                          <p:spTgt spid="17">
                                            <p:txEl>
                                              <p:pRg st="1" end="1"/>
                                            </p:txEl>
                                          </p:spTgt>
                                        </p:tgtEl>
                                        <p:attrNameLst>
                                          <p:attrName>ppt_y</p:attrName>
                                        </p:attrNameLst>
                                      </p:cBhvr>
                                      <p:tavLst>
                                        <p:tav tm="0">
                                          <p:val>
                                            <p:strVal val="#ppt_y"/>
                                          </p:val>
                                        </p:tav>
                                        <p:tav tm="100000">
                                          <p:val>
                                            <p:strVal val="#ppt_y"/>
                                          </p:val>
                                        </p:tav>
                                      </p:tavLst>
                                    </p:anim>
                                  </p:childTnLst>
                                </p:cTn>
                              </p:par>
                            </p:childTnLst>
                          </p:cTn>
                        </p:par>
                        <p:par>
                          <p:cTn id="29" fill="hold">
                            <p:stCondLst>
                              <p:cond delay="2500"/>
                            </p:stCondLst>
                            <p:childTnLst>
                              <p:par>
                                <p:cTn id="30" presetID="2" presetClass="entr" presetSubtype="2" fill="hold" nodeType="afterEffect">
                                  <p:stCondLst>
                                    <p:cond delay="0"/>
                                  </p:stCondLst>
                                  <p:childTnLst>
                                    <p:set>
                                      <p:cBhvr>
                                        <p:cTn id="31" dur="1" fill="hold">
                                          <p:stCondLst>
                                            <p:cond delay="0"/>
                                          </p:stCondLst>
                                        </p:cTn>
                                        <p:tgtEl>
                                          <p:spTgt spid="16">
                                            <p:txEl>
                                              <p:pRg st="1" end="1"/>
                                            </p:txEl>
                                          </p:spTgt>
                                        </p:tgtEl>
                                        <p:attrNameLst>
                                          <p:attrName>style.visibility</p:attrName>
                                        </p:attrNameLst>
                                      </p:cBhvr>
                                      <p:to>
                                        <p:strVal val="visible"/>
                                      </p:to>
                                    </p:set>
                                    <p:anim calcmode="lin" valueType="num">
                                      <p:cBhvr additive="base">
                                        <p:cTn id="32" dur="500" fill="hold"/>
                                        <p:tgtEl>
                                          <p:spTgt spid="16">
                                            <p:txEl>
                                              <p:pRg st="1" end="1"/>
                                            </p:txEl>
                                          </p:spTgt>
                                        </p:tgtEl>
                                        <p:attrNameLst>
                                          <p:attrName>ppt_x</p:attrName>
                                        </p:attrNameLst>
                                      </p:cBhvr>
                                      <p:tavLst>
                                        <p:tav tm="0">
                                          <p:val>
                                            <p:strVal val="1+#ppt_w/2"/>
                                          </p:val>
                                        </p:tav>
                                        <p:tav tm="100000">
                                          <p:val>
                                            <p:strVal val="#ppt_x"/>
                                          </p:val>
                                        </p:tav>
                                      </p:tavLst>
                                    </p:anim>
                                    <p:anim calcmode="lin" valueType="num">
                                      <p:cBhvr additive="base">
                                        <p:cTn id="33" dur="500" fill="hold"/>
                                        <p:tgtEl>
                                          <p:spTgt spid="16">
                                            <p:txEl>
                                              <p:pRg st="1" end="1"/>
                                            </p:txEl>
                                          </p:spTgt>
                                        </p:tgtEl>
                                        <p:attrNameLst>
                                          <p:attrName>ppt_y</p:attrName>
                                        </p:attrNameLst>
                                      </p:cBhvr>
                                      <p:tavLst>
                                        <p:tav tm="0">
                                          <p:val>
                                            <p:strVal val="#ppt_y"/>
                                          </p:val>
                                        </p:tav>
                                        <p:tav tm="100000">
                                          <p:val>
                                            <p:strVal val="#ppt_y"/>
                                          </p:val>
                                        </p:tav>
                                      </p:tavLst>
                                    </p:anim>
                                  </p:childTnLst>
                                </p:cTn>
                              </p:par>
                            </p:childTnLst>
                          </p:cTn>
                        </p:par>
                        <p:par>
                          <p:cTn id="34" fill="hold">
                            <p:stCondLst>
                              <p:cond delay="3000"/>
                            </p:stCondLst>
                            <p:childTnLst>
                              <p:par>
                                <p:cTn id="35" presetID="2" presetClass="entr" presetSubtype="8" fill="hold" nodeType="afterEffect">
                                  <p:stCondLst>
                                    <p:cond delay="0"/>
                                  </p:stCondLst>
                                  <p:childTnLst>
                                    <p:set>
                                      <p:cBhvr>
                                        <p:cTn id="36" dur="1" fill="hold">
                                          <p:stCondLst>
                                            <p:cond delay="0"/>
                                          </p:stCondLst>
                                        </p:cTn>
                                        <p:tgtEl>
                                          <p:spTgt spid="17">
                                            <p:txEl>
                                              <p:pRg st="2" end="2"/>
                                            </p:txEl>
                                          </p:spTgt>
                                        </p:tgtEl>
                                        <p:attrNameLst>
                                          <p:attrName>style.visibility</p:attrName>
                                        </p:attrNameLst>
                                      </p:cBhvr>
                                      <p:to>
                                        <p:strVal val="visible"/>
                                      </p:to>
                                    </p:set>
                                    <p:anim calcmode="lin" valueType="num">
                                      <p:cBhvr additive="base">
                                        <p:cTn id="37" dur="500" fill="hold"/>
                                        <p:tgtEl>
                                          <p:spTgt spid="17">
                                            <p:txEl>
                                              <p:pRg st="2" end="2"/>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17">
                                            <p:txEl>
                                              <p:pRg st="2" end="2"/>
                                            </p:txEl>
                                          </p:spTgt>
                                        </p:tgtEl>
                                        <p:attrNameLst>
                                          <p:attrName>ppt_y</p:attrName>
                                        </p:attrNameLst>
                                      </p:cBhvr>
                                      <p:tavLst>
                                        <p:tav tm="0">
                                          <p:val>
                                            <p:strVal val="#ppt_y"/>
                                          </p:val>
                                        </p:tav>
                                        <p:tav tm="100000">
                                          <p:val>
                                            <p:strVal val="#ppt_y"/>
                                          </p:val>
                                        </p:tav>
                                      </p:tavLst>
                                    </p:anim>
                                  </p:childTnLst>
                                </p:cTn>
                              </p:par>
                            </p:childTnLst>
                          </p:cTn>
                        </p:par>
                        <p:par>
                          <p:cTn id="39" fill="hold">
                            <p:stCondLst>
                              <p:cond delay="3500"/>
                            </p:stCondLst>
                            <p:childTnLst>
                              <p:par>
                                <p:cTn id="40" presetID="2" presetClass="entr" presetSubtype="2" fill="hold" nodeType="afterEffect">
                                  <p:stCondLst>
                                    <p:cond delay="0"/>
                                  </p:stCondLst>
                                  <p:childTnLst>
                                    <p:set>
                                      <p:cBhvr>
                                        <p:cTn id="41" dur="1" fill="hold">
                                          <p:stCondLst>
                                            <p:cond delay="0"/>
                                          </p:stCondLst>
                                        </p:cTn>
                                        <p:tgtEl>
                                          <p:spTgt spid="16">
                                            <p:txEl>
                                              <p:pRg st="2" end="2"/>
                                            </p:txEl>
                                          </p:spTgt>
                                        </p:tgtEl>
                                        <p:attrNameLst>
                                          <p:attrName>style.visibility</p:attrName>
                                        </p:attrNameLst>
                                      </p:cBhvr>
                                      <p:to>
                                        <p:strVal val="visible"/>
                                      </p:to>
                                    </p:set>
                                    <p:anim calcmode="lin" valueType="num">
                                      <p:cBhvr additive="base">
                                        <p:cTn id="42" dur="500" fill="hold"/>
                                        <p:tgtEl>
                                          <p:spTgt spid="16">
                                            <p:txEl>
                                              <p:pRg st="2" end="2"/>
                                            </p:txEl>
                                          </p:spTgt>
                                        </p:tgtEl>
                                        <p:attrNameLst>
                                          <p:attrName>ppt_x</p:attrName>
                                        </p:attrNameLst>
                                      </p:cBhvr>
                                      <p:tavLst>
                                        <p:tav tm="0">
                                          <p:val>
                                            <p:strVal val="1+#ppt_w/2"/>
                                          </p:val>
                                        </p:tav>
                                        <p:tav tm="100000">
                                          <p:val>
                                            <p:strVal val="#ppt_x"/>
                                          </p:val>
                                        </p:tav>
                                      </p:tavLst>
                                    </p:anim>
                                    <p:anim calcmode="lin" valueType="num">
                                      <p:cBhvr additive="base">
                                        <p:cTn id="43" dur="500" fill="hold"/>
                                        <p:tgtEl>
                                          <p:spTgt spid="16">
                                            <p:txEl>
                                              <p:pRg st="2" end="2"/>
                                            </p:txEl>
                                          </p:spTgt>
                                        </p:tgtEl>
                                        <p:attrNameLst>
                                          <p:attrName>ppt_y</p:attrName>
                                        </p:attrNameLst>
                                      </p:cBhvr>
                                      <p:tavLst>
                                        <p:tav tm="0">
                                          <p:val>
                                            <p:strVal val="#ppt_y"/>
                                          </p:val>
                                        </p:tav>
                                        <p:tav tm="100000">
                                          <p:val>
                                            <p:strVal val="#ppt_y"/>
                                          </p:val>
                                        </p:tav>
                                      </p:tavLst>
                                    </p:anim>
                                  </p:childTnLst>
                                </p:cTn>
                              </p:par>
                            </p:childTnLst>
                          </p:cTn>
                        </p:par>
                        <p:par>
                          <p:cTn id="44" fill="hold">
                            <p:stCondLst>
                              <p:cond delay="4000"/>
                            </p:stCondLst>
                            <p:childTnLst>
                              <p:par>
                                <p:cTn id="45" presetID="2" presetClass="entr" presetSubtype="8" fill="hold" nodeType="afterEffect">
                                  <p:stCondLst>
                                    <p:cond delay="0"/>
                                  </p:stCondLst>
                                  <p:childTnLst>
                                    <p:set>
                                      <p:cBhvr>
                                        <p:cTn id="46" dur="1" fill="hold">
                                          <p:stCondLst>
                                            <p:cond delay="0"/>
                                          </p:stCondLst>
                                        </p:cTn>
                                        <p:tgtEl>
                                          <p:spTgt spid="17">
                                            <p:txEl>
                                              <p:pRg st="3" end="3"/>
                                            </p:txEl>
                                          </p:spTgt>
                                        </p:tgtEl>
                                        <p:attrNameLst>
                                          <p:attrName>style.visibility</p:attrName>
                                        </p:attrNameLst>
                                      </p:cBhvr>
                                      <p:to>
                                        <p:strVal val="visible"/>
                                      </p:to>
                                    </p:set>
                                    <p:anim calcmode="lin" valueType="num">
                                      <p:cBhvr additive="base">
                                        <p:cTn id="47" dur="500" fill="hold"/>
                                        <p:tgtEl>
                                          <p:spTgt spid="17">
                                            <p:txEl>
                                              <p:pRg st="3" end="3"/>
                                            </p:txEl>
                                          </p:spTgt>
                                        </p:tgtEl>
                                        <p:attrNameLst>
                                          <p:attrName>ppt_x</p:attrName>
                                        </p:attrNameLst>
                                      </p:cBhvr>
                                      <p:tavLst>
                                        <p:tav tm="0">
                                          <p:val>
                                            <p:strVal val="0-#ppt_w/2"/>
                                          </p:val>
                                        </p:tav>
                                        <p:tav tm="100000">
                                          <p:val>
                                            <p:strVal val="#ppt_x"/>
                                          </p:val>
                                        </p:tav>
                                      </p:tavLst>
                                    </p:anim>
                                    <p:anim calcmode="lin" valueType="num">
                                      <p:cBhvr additive="base">
                                        <p:cTn id="48" dur="500" fill="hold"/>
                                        <p:tgtEl>
                                          <p:spTgt spid="17">
                                            <p:txEl>
                                              <p:pRg st="3" end="3"/>
                                            </p:txEl>
                                          </p:spTgt>
                                        </p:tgtEl>
                                        <p:attrNameLst>
                                          <p:attrName>ppt_y</p:attrName>
                                        </p:attrNameLst>
                                      </p:cBhvr>
                                      <p:tavLst>
                                        <p:tav tm="0">
                                          <p:val>
                                            <p:strVal val="#ppt_y"/>
                                          </p:val>
                                        </p:tav>
                                        <p:tav tm="100000">
                                          <p:val>
                                            <p:strVal val="#ppt_y"/>
                                          </p:val>
                                        </p:tav>
                                      </p:tavLst>
                                    </p:anim>
                                  </p:childTnLst>
                                </p:cTn>
                              </p:par>
                            </p:childTnLst>
                          </p:cTn>
                        </p:par>
                        <p:par>
                          <p:cTn id="49" fill="hold">
                            <p:stCondLst>
                              <p:cond delay="4500"/>
                            </p:stCondLst>
                            <p:childTnLst>
                              <p:par>
                                <p:cTn id="50" presetID="2" presetClass="entr" presetSubtype="2" fill="hold" nodeType="afterEffect">
                                  <p:stCondLst>
                                    <p:cond delay="0"/>
                                  </p:stCondLst>
                                  <p:childTnLst>
                                    <p:set>
                                      <p:cBhvr>
                                        <p:cTn id="51" dur="1" fill="hold">
                                          <p:stCondLst>
                                            <p:cond delay="0"/>
                                          </p:stCondLst>
                                        </p:cTn>
                                        <p:tgtEl>
                                          <p:spTgt spid="16">
                                            <p:txEl>
                                              <p:pRg st="3" end="3"/>
                                            </p:txEl>
                                          </p:spTgt>
                                        </p:tgtEl>
                                        <p:attrNameLst>
                                          <p:attrName>style.visibility</p:attrName>
                                        </p:attrNameLst>
                                      </p:cBhvr>
                                      <p:to>
                                        <p:strVal val="visible"/>
                                      </p:to>
                                    </p:set>
                                    <p:anim calcmode="lin" valueType="num">
                                      <p:cBhvr additive="base">
                                        <p:cTn id="52" dur="500" fill="hold"/>
                                        <p:tgtEl>
                                          <p:spTgt spid="16">
                                            <p:txEl>
                                              <p:pRg st="3" end="3"/>
                                            </p:txEl>
                                          </p:spTgt>
                                        </p:tgtEl>
                                        <p:attrNameLst>
                                          <p:attrName>ppt_x</p:attrName>
                                        </p:attrNameLst>
                                      </p:cBhvr>
                                      <p:tavLst>
                                        <p:tav tm="0">
                                          <p:val>
                                            <p:strVal val="1+#ppt_w/2"/>
                                          </p:val>
                                        </p:tav>
                                        <p:tav tm="100000">
                                          <p:val>
                                            <p:strVal val="#ppt_x"/>
                                          </p:val>
                                        </p:tav>
                                      </p:tavLst>
                                    </p:anim>
                                    <p:anim calcmode="lin" valueType="num">
                                      <p:cBhvr additive="base">
                                        <p:cTn id="53" dur="500" fill="hold"/>
                                        <p:tgtEl>
                                          <p:spTgt spid="16">
                                            <p:txEl>
                                              <p:pRg st="3" end="3"/>
                                            </p:txEl>
                                          </p:spTgt>
                                        </p:tgtEl>
                                        <p:attrNameLst>
                                          <p:attrName>ppt_y</p:attrName>
                                        </p:attrNameLst>
                                      </p:cBhvr>
                                      <p:tavLst>
                                        <p:tav tm="0">
                                          <p:val>
                                            <p:strVal val="#ppt_y"/>
                                          </p:val>
                                        </p:tav>
                                        <p:tav tm="100000">
                                          <p:val>
                                            <p:strVal val="#ppt_y"/>
                                          </p:val>
                                        </p:tav>
                                      </p:tavLst>
                                    </p:anim>
                                  </p:childTnLst>
                                </p:cTn>
                              </p:par>
                            </p:childTnLst>
                          </p:cTn>
                        </p:par>
                        <p:par>
                          <p:cTn id="54" fill="hold">
                            <p:stCondLst>
                              <p:cond delay="5000"/>
                            </p:stCondLst>
                            <p:childTnLst>
                              <p:par>
                                <p:cTn id="55" presetID="2" presetClass="entr" presetSubtype="8" fill="hold" nodeType="afterEffect">
                                  <p:stCondLst>
                                    <p:cond delay="0"/>
                                  </p:stCondLst>
                                  <p:childTnLst>
                                    <p:set>
                                      <p:cBhvr>
                                        <p:cTn id="56" dur="1" fill="hold">
                                          <p:stCondLst>
                                            <p:cond delay="0"/>
                                          </p:stCondLst>
                                        </p:cTn>
                                        <p:tgtEl>
                                          <p:spTgt spid="17">
                                            <p:txEl>
                                              <p:pRg st="5" end="5"/>
                                            </p:txEl>
                                          </p:spTgt>
                                        </p:tgtEl>
                                        <p:attrNameLst>
                                          <p:attrName>style.visibility</p:attrName>
                                        </p:attrNameLst>
                                      </p:cBhvr>
                                      <p:to>
                                        <p:strVal val="visible"/>
                                      </p:to>
                                    </p:set>
                                    <p:anim calcmode="lin" valueType="num">
                                      <p:cBhvr additive="base">
                                        <p:cTn id="57" dur="500" fill="hold"/>
                                        <p:tgtEl>
                                          <p:spTgt spid="17">
                                            <p:txEl>
                                              <p:pRg st="5" end="5"/>
                                            </p:txEl>
                                          </p:spTgt>
                                        </p:tgtEl>
                                        <p:attrNameLst>
                                          <p:attrName>ppt_x</p:attrName>
                                        </p:attrNameLst>
                                      </p:cBhvr>
                                      <p:tavLst>
                                        <p:tav tm="0">
                                          <p:val>
                                            <p:strVal val="0-#ppt_w/2"/>
                                          </p:val>
                                        </p:tav>
                                        <p:tav tm="100000">
                                          <p:val>
                                            <p:strVal val="#ppt_x"/>
                                          </p:val>
                                        </p:tav>
                                      </p:tavLst>
                                    </p:anim>
                                    <p:anim calcmode="lin" valueType="num">
                                      <p:cBhvr additive="base">
                                        <p:cTn id="58" dur="500" fill="hold"/>
                                        <p:tgtEl>
                                          <p:spTgt spid="17">
                                            <p:txEl>
                                              <p:pRg st="5" end="5"/>
                                            </p:txEl>
                                          </p:spTgt>
                                        </p:tgtEl>
                                        <p:attrNameLst>
                                          <p:attrName>ppt_y</p:attrName>
                                        </p:attrNameLst>
                                      </p:cBhvr>
                                      <p:tavLst>
                                        <p:tav tm="0">
                                          <p:val>
                                            <p:strVal val="#ppt_y"/>
                                          </p:val>
                                        </p:tav>
                                        <p:tav tm="100000">
                                          <p:val>
                                            <p:strVal val="#ppt_y"/>
                                          </p:val>
                                        </p:tav>
                                      </p:tavLst>
                                    </p:anim>
                                  </p:childTnLst>
                                </p:cTn>
                              </p:par>
                              <p:par>
                                <p:cTn id="59" presetID="2" presetClass="entr" presetSubtype="8" fill="hold" nodeType="withEffect">
                                  <p:stCondLst>
                                    <p:cond delay="0"/>
                                  </p:stCondLst>
                                  <p:childTnLst>
                                    <p:set>
                                      <p:cBhvr>
                                        <p:cTn id="60" dur="1" fill="hold">
                                          <p:stCondLst>
                                            <p:cond delay="0"/>
                                          </p:stCondLst>
                                        </p:cTn>
                                        <p:tgtEl>
                                          <p:spTgt spid="17">
                                            <p:txEl>
                                              <p:pRg st="6" end="6"/>
                                            </p:txEl>
                                          </p:spTgt>
                                        </p:tgtEl>
                                        <p:attrNameLst>
                                          <p:attrName>style.visibility</p:attrName>
                                        </p:attrNameLst>
                                      </p:cBhvr>
                                      <p:to>
                                        <p:strVal val="visible"/>
                                      </p:to>
                                    </p:set>
                                    <p:anim calcmode="lin" valueType="num">
                                      <p:cBhvr additive="base">
                                        <p:cTn id="61" dur="500" fill="hold"/>
                                        <p:tgtEl>
                                          <p:spTgt spid="17">
                                            <p:txEl>
                                              <p:pRg st="6" end="6"/>
                                            </p:txEl>
                                          </p:spTgt>
                                        </p:tgtEl>
                                        <p:attrNameLst>
                                          <p:attrName>ppt_x</p:attrName>
                                        </p:attrNameLst>
                                      </p:cBhvr>
                                      <p:tavLst>
                                        <p:tav tm="0">
                                          <p:val>
                                            <p:strVal val="0-#ppt_w/2"/>
                                          </p:val>
                                        </p:tav>
                                        <p:tav tm="100000">
                                          <p:val>
                                            <p:strVal val="#ppt_x"/>
                                          </p:val>
                                        </p:tav>
                                      </p:tavLst>
                                    </p:anim>
                                    <p:anim calcmode="lin" valueType="num">
                                      <p:cBhvr additive="base">
                                        <p:cTn id="62" dur="500" fill="hold"/>
                                        <p:tgtEl>
                                          <p:spTgt spid="17">
                                            <p:txEl>
                                              <p:pRg st="6" end="6"/>
                                            </p:txEl>
                                          </p:spTgt>
                                        </p:tgtEl>
                                        <p:attrNameLst>
                                          <p:attrName>ppt_y</p:attrName>
                                        </p:attrNameLst>
                                      </p:cBhvr>
                                      <p:tavLst>
                                        <p:tav tm="0">
                                          <p:val>
                                            <p:strVal val="#ppt_y"/>
                                          </p:val>
                                        </p:tav>
                                        <p:tav tm="100000">
                                          <p:val>
                                            <p:strVal val="#ppt_y"/>
                                          </p:val>
                                        </p:tav>
                                      </p:tavLst>
                                    </p:anim>
                                  </p:childTnLst>
                                </p:cTn>
                              </p:par>
                              <p:par>
                                <p:cTn id="63" presetID="2" presetClass="entr" presetSubtype="8" fill="hold" nodeType="withEffect">
                                  <p:stCondLst>
                                    <p:cond delay="0"/>
                                  </p:stCondLst>
                                  <p:childTnLst>
                                    <p:set>
                                      <p:cBhvr>
                                        <p:cTn id="64" dur="1" fill="hold">
                                          <p:stCondLst>
                                            <p:cond delay="0"/>
                                          </p:stCondLst>
                                        </p:cTn>
                                        <p:tgtEl>
                                          <p:spTgt spid="17">
                                            <p:txEl>
                                              <p:pRg st="7" end="7"/>
                                            </p:txEl>
                                          </p:spTgt>
                                        </p:tgtEl>
                                        <p:attrNameLst>
                                          <p:attrName>style.visibility</p:attrName>
                                        </p:attrNameLst>
                                      </p:cBhvr>
                                      <p:to>
                                        <p:strVal val="visible"/>
                                      </p:to>
                                    </p:set>
                                    <p:anim calcmode="lin" valueType="num">
                                      <p:cBhvr additive="base">
                                        <p:cTn id="65" dur="500" fill="hold"/>
                                        <p:tgtEl>
                                          <p:spTgt spid="17">
                                            <p:txEl>
                                              <p:pRg st="7" end="7"/>
                                            </p:txEl>
                                          </p:spTgt>
                                        </p:tgtEl>
                                        <p:attrNameLst>
                                          <p:attrName>ppt_x</p:attrName>
                                        </p:attrNameLst>
                                      </p:cBhvr>
                                      <p:tavLst>
                                        <p:tav tm="0">
                                          <p:val>
                                            <p:strVal val="0-#ppt_w/2"/>
                                          </p:val>
                                        </p:tav>
                                        <p:tav tm="100000">
                                          <p:val>
                                            <p:strVal val="#ppt_x"/>
                                          </p:val>
                                        </p:tav>
                                      </p:tavLst>
                                    </p:anim>
                                    <p:anim calcmode="lin" valueType="num">
                                      <p:cBhvr additive="base">
                                        <p:cTn id="66" dur="500" fill="hold"/>
                                        <p:tgtEl>
                                          <p:spTgt spid="17">
                                            <p:txEl>
                                              <p:pRg st="7" end="7"/>
                                            </p:txEl>
                                          </p:spTgt>
                                        </p:tgtEl>
                                        <p:attrNameLst>
                                          <p:attrName>ppt_y</p:attrName>
                                        </p:attrNameLst>
                                      </p:cBhvr>
                                      <p:tavLst>
                                        <p:tav tm="0">
                                          <p:val>
                                            <p:strVal val="#ppt_y"/>
                                          </p:val>
                                        </p:tav>
                                        <p:tav tm="100000">
                                          <p:val>
                                            <p:strVal val="#ppt_y"/>
                                          </p:val>
                                        </p:tav>
                                      </p:tavLst>
                                    </p:anim>
                                  </p:childTnLst>
                                </p:cTn>
                              </p:par>
                            </p:childTnLst>
                          </p:cTn>
                        </p:par>
                        <p:par>
                          <p:cTn id="67" fill="hold">
                            <p:stCondLst>
                              <p:cond delay="5500"/>
                            </p:stCondLst>
                            <p:childTnLst>
                              <p:par>
                                <p:cTn id="68" presetID="2" presetClass="entr" presetSubtype="2" fill="hold" nodeType="afterEffect">
                                  <p:stCondLst>
                                    <p:cond delay="0"/>
                                  </p:stCondLst>
                                  <p:childTnLst>
                                    <p:set>
                                      <p:cBhvr>
                                        <p:cTn id="69" dur="1" fill="hold">
                                          <p:stCondLst>
                                            <p:cond delay="0"/>
                                          </p:stCondLst>
                                        </p:cTn>
                                        <p:tgtEl>
                                          <p:spTgt spid="16">
                                            <p:txEl>
                                              <p:pRg st="5" end="5"/>
                                            </p:txEl>
                                          </p:spTgt>
                                        </p:tgtEl>
                                        <p:attrNameLst>
                                          <p:attrName>style.visibility</p:attrName>
                                        </p:attrNameLst>
                                      </p:cBhvr>
                                      <p:to>
                                        <p:strVal val="visible"/>
                                      </p:to>
                                    </p:set>
                                    <p:anim calcmode="lin" valueType="num">
                                      <p:cBhvr additive="base">
                                        <p:cTn id="70" dur="500" fill="hold"/>
                                        <p:tgtEl>
                                          <p:spTgt spid="16">
                                            <p:txEl>
                                              <p:pRg st="5" end="5"/>
                                            </p:txEl>
                                          </p:spTgt>
                                        </p:tgtEl>
                                        <p:attrNameLst>
                                          <p:attrName>ppt_x</p:attrName>
                                        </p:attrNameLst>
                                      </p:cBhvr>
                                      <p:tavLst>
                                        <p:tav tm="0">
                                          <p:val>
                                            <p:strVal val="1+#ppt_w/2"/>
                                          </p:val>
                                        </p:tav>
                                        <p:tav tm="100000">
                                          <p:val>
                                            <p:strVal val="#ppt_x"/>
                                          </p:val>
                                        </p:tav>
                                      </p:tavLst>
                                    </p:anim>
                                    <p:anim calcmode="lin" valueType="num">
                                      <p:cBhvr additive="base">
                                        <p:cTn id="71" dur="500" fill="hold"/>
                                        <p:tgtEl>
                                          <p:spTgt spid="16">
                                            <p:txEl>
                                              <p:pRg st="5" end="5"/>
                                            </p:txEl>
                                          </p:spTgt>
                                        </p:tgtEl>
                                        <p:attrNameLst>
                                          <p:attrName>ppt_y</p:attrName>
                                        </p:attrNameLst>
                                      </p:cBhvr>
                                      <p:tavLst>
                                        <p:tav tm="0">
                                          <p:val>
                                            <p:strVal val="#ppt_y"/>
                                          </p:val>
                                        </p:tav>
                                        <p:tav tm="100000">
                                          <p:val>
                                            <p:strVal val="#ppt_y"/>
                                          </p:val>
                                        </p:tav>
                                      </p:tavLst>
                                    </p:anim>
                                  </p:childTnLst>
                                </p:cTn>
                              </p:par>
                              <p:par>
                                <p:cTn id="72" presetID="2" presetClass="entr" presetSubtype="2" fill="hold" nodeType="withEffect">
                                  <p:stCondLst>
                                    <p:cond delay="0"/>
                                  </p:stCondLst>
                                  <p:childTnLst>
                                    <p:set>
                                      <p:cBhvr>
                                        <p:cTn id="73" dur="1" fill="hold">
                                          <p:stCondLst>
                                            <p:cond delay="0"/>
                                          </p:stCondLst>
                                        </p:cTn>
                                        <p:tgtEl>
                                          <p:spTgt spid="16">
                                            <p:txEl>
                                              <p:pRg st="6" end="6"/>
                                            </p:txEl>
                                          </p:spTgt>
                                        </p:tgtEl>
                                        <p:attrNameLst>
                                          <p:attrName>style.visibility</p:attrName>
                                        </p:attrNameLst>
                                      </p:cBhvr>
                                      <p:to>
                                        <p:strVal val="visible"/>
                                      </p:to>
                                    </p:set>
                                    <p:anim calcmode="lin" valueType="num">
                                      <p:cBhvr additive="base">
                                        <p:cTn id="74" dur="500" fill="hold"/>
                                        <p:tgtEl>
                                          <p:spTgt spid="16">
                                            <p:txEl>
                                              <p:pRg st="6" end="6"/>
                                            </p:txEl>
                                          </p:spTgt>
                                        </p:tgtEl>
                                        <p:attrNameLst>
                                          <p:attrName>ppt_x</p:attrName>
                                        </p:attrNameLst>
                                      </p:cBhvr>
                                      <p:tavLst>
                                        <p:tav tm="0">
                                          <p:val>
                                            <p:strVal val="1+#ppt_w/2"/>
                                          </p:val>
                                        </p:tav>
                                        <p:tav tm="100000">
                                          <p:val>
                                            <p:strVal val="#ppt_x"/>
                                          </p:val>
                                        </p:tav>
                                      </p:tavLst>
                                    </p:anim>
                                    <p:anim calcmode="lin" valueType="num">
                                      <p:cBhvr additive="base">
                                        <p:cTn id="75" dur="500" fill="hold"/>
                                        <p:tgtEl>
                                          <p:spTgt spid="16">
                                            <p:txEl>
                                              <p:pRg st="6" end="6"/>
                                            </p:txEl>
                                          </p:spTgt>
                                        </p:tgtEl>
                                        <p:attrNameLst>
                                          <p:attrName>ppt_y</p:attrName>
                                        </p:attrNameLst>
                                      </p:cBhvr>
                                      <p:tavLst>
                                        <p:tav tm="0">
                                          <p:val>
                                            <p:strVal val="#ppt_y"/>
                                          </p:val>
                                        </p:tav>
                                        <p:tav tm="100000">
                                          <p:val>
                                            <p:strVal val="#ppt_y"/>
                                          </p:val>
                                        </p:tav>
                                      </p:tavLst>
                                    </p:anim>
                                  </p:childTnLst>
                                </p:cTn>
                              </p:par>
                              <p:par>
                                <p:cTn id="76" presetID="2" presetClass="entr" presetSubtype="2" fill="hold" nodeType="withEffect">
                                  <p:stCondLst>
                                    <p:cond delay="0"/>
                                  </p:stCondLst>
                                  <p:childTnLst>
                                    <p:set>
                                      <p:cBhvr>
                                        <p:cTn id="77" dur="1" fill="hold">
                                          <p:stCondLst>
                                            <p:cond delay="0"/>
                                          </p:stCondLst>
                                        </p:cTn>
                                        <p:tgtEl>
                                          <p:spTgt spid="16">
                                            <p:txEl>
                                              <p:pRg st="7" end="7"/>
                                            </p:txEl>
                                          </p:spTgt>
                                        </p:tgtEl>
                                        <p:attrNameLst>
                                          <p:attrName>style.visibility</p:attrName>
                                        </p:attrNameLst>
                                      </p:cBhvr>
                                      <p:to>
                                        <p:strVal val="visible"/>
                                      </p:to>
                                    </p:set>
                                    <p:anim calcmode="lin" valueType="num">
                                      <p:cBhvr additive="base">
                                        <p:cTn id="78" dur="500" fill="hold"/>
                                        <p:tgtEl>
                                          <p:spTgt spid="16">
                                            <p:txEl>
                                              <p:pRg st="7" end="7"/>
                                            </p:txEl>
                                          </p:spTgt>
                                        </p:tgtEl>
                                        <p:attrNameLst>
                                          <p:attrName>ppt_x</p:attrName>
                                        </p:attrNameLst>
                                      </p:cBhvr>
                                      <p:tavLst>
                                        <p:tav tm="0">
                                          <p:val>
                                            <p:strVal val="1+#ppt_w/2"/>
                                          </p:val>
                                        </p:tav>
                                        <p:tav tm="100000">
                                          <p:val>
                                            <p:strVal val="#ppt_x"/>
                                          </p:val>
                                        </p:tav>
                                      </p:tavLst>
                                    </p:anim>
                                    <p:anim calcmode="lin" valueType="num">
                                      <p:cBhvr additive="base">
                                        <p:cTn id="79" dur="500" fill="hold"/>
                                        <p:tgtEl>
                                          <p:spTgt spid="16">
                                            <p:txEl>
                                              <p:pRg st="7" end="7"/>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a:xfrm>
            <a:off x="838200" y="283238"/>
            <a:ext cx="10515600" cy="1325563"/>
          </a:xfrm>
        </p:spPr>
        <p:txBody>
          <a:bodyPr/>
          <a:lstStyle/>
          <a:p>
            <a:r>
              <a:rPr lang="hu-HU" dirty="0">
                <a:solidFill>
                  <a:schemeClr val="bg1"/>
                </a:solidFill>
                <a:latin typeface="Algerian" panose="04020705040A02060702" pitchFamily="82" charset="0"/>
              </a:rPr>
              <a:t>Mobil processzorok</a:t>
            </a:r>
          </a:p>
        </p:txBody>
      </p:sp>
      <p:sp>
        <p:nvSpPr>
          <p:cNvPr id="3" name="Tartalom helye 2"/>
          <p:cNvSpPr>
            <a:spLocks noGrp="1"/>
          </p:cNvSpPr>
          <p:nvPr>
            <p:ph idx="1"/>
          </p:nvPr>
        </p:nvSpPr>
        <p:spPr>
          <a:xfrm>
            <a:off x="838200" y="2743376"/>
            <a:ext cx="10515600" cy="5099362"/>
          </a:xfrm>
        </p:spPr>
        <p:txBody>
          <a:bodyPr>
            <a:normAutofit/>
          </a:bodyPr>
          <a:lstStyle/>
          <a:p>
            <a:pPr>
              <a:lnSpc>
                <a:spcPct val="100000"/>
              </a:lnSpc>
            </a:pPr>
            <a:r>
              <a:rPr lang="hu-HU" b="1" dirty="0">
                <a:solidFill>
                  <a:schemeClr val="bg1"/>
                </a:solidFill>
              </a:rPr>
              <a:t>Évről évre egyre erősebbek</a:t>
            </a:r>
            <a:endParaRPr lang="hu-HU" dirty="0">
              <a:solidFill>
                <a:schemeClr val="bg1"/>
              </a:solidFill>
            </a:endParaRPr>
          </a:p>
          <a:p>
            <a:pPr>
              <a:lnSpc>
                <a:spcPct val="100000"/>
              </a:lnSpc>
            </a:pPr>
            <a:r>
              <a:rPr lang="hu-HU" dirty="0">
                <a:solidFill>
                  <a:schemeClr val="bg1"/>
                </a:solidFill>
              </a:rPr>
              <a:t>Vásárlásnál érdemes figyelni:</a:t>
            </a:r>
          </a:p>
          <a:p>
            <a:pPr lvl="1">
              <a:lnSpc>
                <a:spcPct val="100000"/>
              </a:lnSpc>
            </a:pPr>
            <a:r>
              <a:rPr lang="hu-HU" dirty="0">
                <a:solidFill>
                  <a:schemeClr val="bg1"/>
                </a:solidFill>
              </a:rPr>
              <a:t>Belső memória</a:t>
            </a:r>
          </a:p>
          <a:p>
            <a:pPr lvl="1">
              <a:lnSpc>
                <a:spcPct val="100000"/>
              </a:lnSpc>
            </a:pPr>
            <a:r>
              <a:rPr lang="hu-HU" dirty="0">
                <a:solidFill>
                  <a:schemeClr val="bg1"/>
                </a:solidFill>
              </a:rPr>
              <a:t>Teljesítmény</a:t>
            </a:r>
          </a:p>
          <a:p>
            <a:pPr lvl="1">
              <a:lnSpc>
                <a:spcPct val="100000"/>
              </a:lnSpc>
            </a:pPr>
            <a:r>
              <a:rPr lang="hu-HU" dirty="0">
                <a:solidFill>
                  <a:schemeClr val="bg1"/>
                </a:solidFill>
              </a:rPr>
              <a:t>Órajel</a:t>
            </a:r>
          </a:p>
          <a:p>
            <a:pPr lvl="1">
              <a:lnSpc>
                <a:spcPct val="100000"/>
              </a:lnSpc>
            </a:pPr>
            <a:r>
              <a:rPr lang="hu-HU" dirty="0">
                <a:solidFill>
                  <a:schemeClr val="bg1"/>
                </a:solidFill>
              </a:rPr>
              <a:t>Chip architektúra</a:t>
            </a:r>
          </a:p>
        </p:txBody>
      </p:sp>
      <p:sp>
        <p:nvSpPr>
          <p:cNvPr id="6" name="AutoShape 2" descr="A képen Grafika, képernyőkép, Betűtípus, tervezés látható&#10;&#10;Automatikusan generált leírás"/>
          <p:cNvSpPr>
            <a:spLocks noChangeAspect="1" noChangeArrowheads="1"/>
          </p:cNvSpPr>
          <p:nvPr/>
        </p:nvSpPr>
        <p:spPr bwMode="auto">
          <a:xfrm>
            <a:off x="7594832" y="-256478"/>
            <a:ext cx="5813988" cy="5814007"/>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u-HU"/>
          </a:p>
        </p:txBody>
      </p:sp>
      <p:pic>
        <p:nvPicPr>
          <p:cNvPr id="7" name="Kép 6" descr="A képen Grafika, képernyőkép, Betűtípus, tervezés látható&#10;&#10;Automatikusan generált leírás">
            <a:extLst>
              <a:ext uri="{FF2B5EF4-FFF2-40B4-BE49-F238E27FC236}">
                <a16:creationId xmlns:a16="http://schemas.microsoft.com/office/drawing/2014/main" id="{09661F99-E746-FDBF-9DAA-97F96E37DF17}"/>
              </a:ext>
            </a:extLst>
          </p:cNvPr>
          <p:cNvPicPr>
            <a:picLocks noChangeAspect="1"/>
          </p:cNvPicPr>
          <p:nvPr/>
        </p:nvPicPr>
        <p:blipFill>
          <a:blip r:embed="rId2">
            <a:lum bright="70000" contrast="-70000"/>
            <a:extLst>
              <a:ext uri="{28A0092B-C50C-407E-A947-70E740481C1C}">
                <a14:useLocalDpi xmlns:a14="http://schemas.microsoft.com/office/drawing/2010/main" val="0"/>
              </a:ext>
            </a:extLst>
          </a:blip>
          <a:stretch>
            <a:fillRect/>
          </a:stretch>
        </p:blipFill>
        <p:spPr>
          <a:xfrm>
            <a:off x="7343464" y="1547193"/>
            <a:ext cx="4010336" cy="4010336"/>
          </a:xfrm>
          <a:prstGeom prst="rect">
            <a:avLst/>
          </a:prstGeom>
        </p:spPr>
      </p:pic>
    </p:spTree>
    <p:extLst>
      <p:ext uri="{BB962C8B-B14F-4D97-AF65-F5344CB8AC3E}">
        <p14:creationId xmlns:p14="http://schemas.microsoft.com/office/powerpoint/2010/main" val="2344145340"/>
      </p:ext>
    </p:extLst>
  </p:cSld>
  <p:clrMapOvr>
    <a:masterClrMapping/>
  </p:clrMapOvr>
  <mc:AlternateContent xmlns:mc="http://schemas.openxmlformats.org/markup-compatibility/2006" xmlns:p14="http://schemas.microsoft.com/office/powerpoint/2010/main">
    <mc:Choice Requires="p14">
      <p:transition spd="slow" p14:dur="2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fade">
                                      <p:cBhvr>
                                        <p:cTn id="13" dur="1000"/>
                                        <p:tgtEl>
                                          <p:spTgt spid="3">
                                            <p:txEl>
                                              <p:pRg st="1" end="1"/>
                                            </p:txEl>
                                          </p:spTgt>
                                        </p:tgtEl>
                                      </p:cBhvr>
                                    </p:animEffect>
                                    <p:anim calcmode="lin" valueType="num">
                                      <p:cBhvr>
                                        <p:cTn id="14"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5"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1000"/>
                                        <p:tgtEl>
                                          <p:spTgt spid="3">
                                            <p:txEl>
                                              <p:pRg st="2" end="2"/>
                                            </p:txEl>
                                          </p:spTgt>
                                        </p:tgtEl>
                                      </p:cBhvr>
                                    </p:animEffect>
                                    <p:anim calcmode="lin" valueType="num">
                                      <p:cBhvr>
                                        <p:cTn id="20"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nodeType="after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Effect transition="in" filter="fade">
                                      <p:cBhvr>
                                        <p:cTn id="25" dur="1000"/>
                                        <p:tgtEl>
                                          <p:spTgt spid="3">
                                            <p:txEl>
                                              <p:pRg st="3" end="3"/>
                                            </p:txEl>
                                          </p:spTgt>
                                        </p:tgtEl>
                                      </p:cBhvr>
                                    </p:animEffect>
                                    <p:anim calcmode="lin" valueType="num">
                                      <p:cBhvr>
                                        <p:cTn id="26"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7"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par>
                          <p:cTn id="28" fill="hold">
                            <p:stCondLst>
                              <p:cond delay="4000"/>
                            </p:stCondLst>
                            <p:childTnLst>
                              <p:par>
                                <p:cTn id="29" presetID="42" presetClass="entr" presetSubtype="0" fill="hold" nodeType="after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Effect transition="in" filter="fade">
                                      <p:cBhvr>
                                        <p:cTn id="31" dur="1000"/>
                                        <p:tgtEl>
                                          <p:spTgt spid="3">
                                            <p:txEl>
                                              <p:pRg st="4" end="4"/>
                                            </p:txEl>
                                          </p:spTgt>
                                        </p:tgtEl>
                                      </p:cBhvr>
                                    </p:animEffect>
                                    <p:anim calcmode="lin" valueType="num">
                                      <p:cBhvr>
                                        <p:cTn id="32"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3"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par>
                          <p:cTn id="34" fill="hold">
                            <p:stCondLst>
                              <p:cond delay="5000"/>
                            </p:stCondLst>
                            <p:childTnLst>
                              <p:par>
                                <p:cTn id="35" presetID="42" presetClass="entr" presetSubtype="0" fill="hold" nodeType="after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Effect transition="in" filter="fade">
                                      <p:cBhvr>
                                        <p:cTn id="37" dur="1000"/>
                                        <p:tgtEl>
                                          <p:spTgt spid="3">
                                            <p:txEl>
                                              <p:pRg st="5" end="5"/>
                                            </p:txEl>
                                          </p:spTgt>
                                        </p:tgtEl>
                                      </p:cBhvr>
                                    </p:animEffect>
                                    <p:anim calcmode="lin" valueType="num">
                                      <p:cBhvr>
                                        <p:cTn id="38"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9"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a:xfrm>
            <a:off x="838200" y="283238"/>
            <a:ext cx="10515600" cy="1325563"/>
          </a:xfrm>
        </p:spPr>
        <p:txBody>
          <a:bodyPr/>
          <a:lstStyle/>
          <a:p>
            <a:r>
              <a:rPr lang="hu-HU" dirty="0">
                <a:solidFill>
                  <a:schemeClr val="bg1"/>
                </a:solidFill>
                <a:latin typeface="Algerian" panose="04020705040A02060702" pitchFamily="82" charset="0"/>
              </a:rPr>
              <a:t>Mobil processzorok</a:t>
            </a:r>
          </a:p>
        </p:txBody>
      </p:sp>
      <p:sp>
        <p:nvSpPr>
          <p:cNvPr id="3" name="Tartalom helye 2"/>
          <p:cNvSpPr>
            <a:spLocks noGrp="1"/>
          </p:cNvSpPr>
          <p:nvPr>
            <p:ph idx="1"/>
          </p:nvPr>
        </p:nvSpPr>
        <p:spPr>
          <a:xfrm>
            <a:off x="838200" y="2142048"/>
            <a:ext cx="10515600" cy="5099362"/>
          </a:xfrm>
        </p:spPr>
        <p:txBody>
          <a:bodyPr>
            <a:normAutofit/>
          </a:bodyPr>
          <a:lstStyle/>
          <a:p>
            <a:pPr>
              <a:lnSpc>
                <a:spcPct val="100000"/>
              </a:lnSpc>
            </a:pPr>
            <a:r>
              <a:rPr lang="hu-HU" dirty="0">
                <a:solidFill>
                  <a:schemeClr val="bg1"/>
                </a:solidFill>
              </a:rPr>
              <a:t>Régebbi processzorok:</a:t>
            </a:r>
          </a:p>
          <a:p>
            <a:pPr lvl="1">
              <a:lnSpc>
                <a:spcPct val="100000"/>
              </a:lnSpc>
            </a:pPr>
            <a:r>
              <a:rPr lang="hu-HU" b="1" dirty="0" err="1">
                <a:solidFill>
                  <a:schemeClr val="bg1"/>
                </a:solidFill>
              </a:rPr>
              <a:t>Snapdragon</a:t>
            </a:r>
            <a:r>
              <a:rPr lang="hu-HU" b="1" dirty="0">
                <a:solidFill>
                  <a:schemeClr val="bg1"/>
                </a:solidFill>
              </a:rPr>
              <a:t>: </a:t>
            </a:r>
            <a:r>
              <a:rPr lang="hu-HU" dirty="0">
                <a:solidFill>
                  <a:schemeClr val="bg1"/>
                </a:solidFill>
              </a:rPr>
              <a:t>QSD8250 (2008)</a:t>
            </a:r>
          </a:p>
          <a:p>
            <a:pPr lvl="2">
              <a:lnSpc>
                <a:spcPct val="100000"/>
              </a:lnSpc>
            </a:pPr>
            <a:r>
              <a:rPr lang="hu-HU" i="1" dirty="0">
                <a:solidFill>
                  <a:schemeClr val="bg1"/>
                </a:solidFill>
              </a:rPr>
              <a:t>1 mag, 1 </a:t>
            </a:r>
            <a:r>
              <a:rPr lang="hu-HU" i="1" dirty="0" err="1">
                <a:solidFill>
                  <a:schemeClr val="bg1"/>
                </a:solidFill>
              </a:rPr>
              <a:t>GHz</a:t>
            </a:r>
            <a:r>
              <a:rPr lang="hu-HU" i="1" dirty="0">
                <a:solidFill>
                  <a:schemeClr val="bg1"/>
                </a:solidFill>
              </a:rPr>
              <a:t>, 65 nanométer</a:t>
            </a:r>
          </a:p>
          <a:p>
            <a:pPr lvl="2">
              <a:lnSpc>
                <a:spcPct val="100000"/>
              </a:lnSpc>
            </a:pPr>
            <a:endParaRPr lang="hu-HU" sz="2400" i="1" dirty="0">
              <a:solidFill>
                <a:schemeClr val="bg1"/>
              </a:solidFill>
            </a:endParaRPr>
          </a:p>
          <a:p>
            <a:pPr lvl="1">
              <a:lnSpc>
                <a:spcPct val="100000"/>
              </a:lnSpc>
            </a:pPr>
            <a:r>
              <a:rPr lang="hu-HU" b="1" dirty="0">
                <a:solidFill>
                  <a:schemeClr val="bg1"/>
                </a:solidFill>
              </a:rPr>
              <a:t>Apple A széria: </a:t>
            </a:r>
            <a:r>
              <a:rPr lang="hu-HU" dirty="0">
                <a:solidFill>
                  <a:schemeClr val="bg1"/>
                </a:solidFill>
              </a:rPr>
              <a:t>Apple A4 (2010)</a:t>
            </a:r>
          </a:p>
          <a:p>
            <a:pPr lvl="2">
              <a:lnSpc>
                <a:spcPct val="100000"/>
              </a:lnSpc>
            </a:pPr>
            <a:r>
              <a:rPr lang="hu-HU" i="1" dirty="0">
                <a:solidFill>
                  <a:schemeClr val="bg1"/>
                </a:solidFill>
              </a:rPr>
              <a:t>1 mag, 1 </a:t>
            </a:r>
            <a:r>
              <a:rPr lang="hu-HU" i="1" dirty="0" err="1">
                <a:solidFill>
                  <a:schemeClr val="bg1"/>
                </a:solidFill>
              </a:rPr>
              <a:t>GHz</a:t>
            </a:r>
            <a:r>
              <a:rPr lang="hu-HU" i="1" dirty="0">
                <a:solidFill>
                  <a:schemeClr val="bg1"/>
                </a:solidFill>
              </a:rPr>
              <a:t>, 40 nanométer</a:t>
            </a:r>
          </a:p>
        </p:txBody>
      </p:sp>
      <p:sp>
        <p:nvSpPr>
          <p:cNvPr id="6" name="AutoShape 2" descr="A képen Grafika, képernyőkép, Betűtípus, tervezés látható&#10;&#10;Automatikusan generált leírás"/>
          <p:cNvSpPr>
            <a:spLocks noChangeAspect="1" noChangeArrowheads="1"/>
          </p:cNvSpPr>
          <p:nvPr/>
        </p:nvSpPr>
        <p:spPr bwMode="auto">
          <a:xfrm>
            <a:off x="7594832" y="-256478"/>
            <a:ext cx="5813988" cy="5814007"/>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u-HU"/>
          </a:p>
        </p:txBody>
      </p:sp>
      <p:pic>
        <p:nvPicPr>
          <p:cNvPr id="7" name="Kép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16089" y="1271002"/>
            <a:ext cx="2611570" cy="2611570"/>
          </a:xfrm>
          <a:prstGeom prst="rect">
            <a:avLst/>
          </a:prstGeom>
          <a:ln>
            <a:noFill/>
          </a:ln>
          <a:effectLst>
            <a:softEdge rad="112500"/>
          </a:effectLst>
        </p:spPr>
      </p:pic>
      <p:pic>
        <p:nvPicPr>
          <p:cNvPr id="9" name="Kép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6089" y="3995612"/>
            <a:ext cx="2611570" cy="2611570"/>
          </a:xfrm>
          <a:prstGeom prst="rect">
            <a:avLst/>
          </a:prstGeom>
          <a:ln>
            <a:noFill/>
          </a:ln>
          <a:effectLst>
            <a:softEdge rad="112500"/>
          </a:effectLst>
        </p:spPr>
      </p:pic>
    </p:spTree>
    <p:extLst>
      <p:ext uri="{BB962C8B-B14F-4D97-AF65-F5344CB8AC3E}">
        <p14:creationId xmlns:p14="http://schemas.microsoft.com/office/powerpoint/2010/main" val="834805651"/>
      </p:ext>
    </p:extLst>
  </p:cSld>
  <p:clrMapOvr>
    <a:masterClrMapping/>
  </p:clrMapOvr>
  <mc:AlternateContent xmlns:mc="http://schemas.openxmlformats.org/markup-compatibility/2006" xmlns:p14="http://schemas.microsoft.com/office/powerpoint/2010/main">
    <mc:Choice Requires="p14">
      <p:transition spd="slow" p14:dur="2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fade">
                                      <p:cBhvr>
                                        <p:cTn id="13" dur="1000"/>
                                        <p:tgtEl>
                                          <p:spTgt spid="3">
                                            <p:txEl>
                                              <p:pRg st="1" end="1"/>
                                            </p:txEl>
                                          </p:spTgt>
                                        </p:tgtEl>
                                      </p:cBhvr>
                                    </p:animEffect>
                                    <p:anim calcmode="lin" valueType="num">
                                      <p:cBhvr>
                                        <p:cTn id="14"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5" dur="1000" fill="hold"/>
                                        <p:tgtEl>
                                          <p:spTgt spid="3">
                                            <p:txEl>
                                              <p:pRg st="1" end="1"/>
                                            </p:txEl>
                                          </p:spTgt>
                                        </p:tgtEl>
                                        <p:attrNameLst>
                                          <p:attrName>ppt_y</p:attrName>
                                        </p:attrNameLst>
                                      </p:cBhvr>
                                      <p:tavLst>
                                        <p:tav tm="0">
                                          <p:val>
                                            <p:strVal val="#ppt_y+.1"/>
                                          </p:val>
                                        </p:tav>
                                        <p:tav tm="100000">
                                          <p:val>
                                            <p:strVal val="#ppt_y"/>
                                          </p:val>
                                        </p:tav>
                                      </p:tavLst>
                                    </p:anim>
                                  </p:childTnLst>
                                </p:cTn>
                              </p:par>
                              <p:par>
                                <p:cTn id="16" presetID="2" presetClass="entr" presetSubtype="2" fill="hold" nodeType="withEffect">
                                  <p:stCondLst>
                                    <p:cond delay="0"/>
                                  </p:stCondLst>
                                  <p:childTnLst>
                                    <p:set>
                                      <p:cBhvr>
                                        <p:cTn id="17" dur="1" fill="hold">
                                          <p:stCondLst>
                                            <p:cond delay="0"/>
                                          </p:stCondLst>
                                        </p:cTn>
                                        <p:tgtEl>
                                          <p:spTgt spid="7"/>
                                        </p:tgtEl>
                                        <p:attrNameLst>
                                          <p:attrName>style.visibility</p:attrName>
                                        </p:attrNameLst>
                                      </p:cBhvr>
                                      <p:to>
                                        <p:strVal val="visible"/>
                                      </p:to>
                                    </p:set>
                                    <p:anim calcmode="lin" valueType="num">
                                      <p:cBhvr additive="base">
                                        <p:cTn id="18" dur="500" fill="hold"/>
                                        <p:tgtEl>
                                          <p:spTgt spid="7"/>
                                        </p:tgtEl>
                                        <p:attrNameLst>
                                          <p:attrName>ppt_x</p:attrName>
                                        </p:attrNameLst>
                                      </p:cBhvr>
                                      <p:tavLst>
                                        <p:tav tm="0">
                                          <p:val>
                                            <p:strVal val="1+#ppt_w/2"/>
                                          </p:val>
                                        </p:tav>
                                        <p:tav tm="100000">
                                          <p:val>
                                            <p:strVal val="#ppt_x"/>
                                          </p:val>
                                        </p:tav>
                                      </p:tavLst>
                                    </p:anim>
                                    <p:anim calcmode="lin" valueType="num">
                                      <p:cBhvr additive="base">
                                        <p:cTn id="19" dur="500" fill="hold"/>
                                        <p:tgtEl>
                                          <p:spTgt spid="7"/>
                                        </p:tgtEl>
                                        <p:attrNameLst>
                                          <p:attrName>ppt_y</p:attrName>
                                        </p:attrNameLst>
                                      </p:cBhvr>
                                      <p:tavLst>
                                        <p:tav tm="0">
                                          <p:val>
                                            <p:strVal val="#ppt_y"/>
                                          </p:val>
                                        </p:tav>
                                        <p:tav tm="100000">
                                          <p:val>
                                            <p:strVal val="#ppt_y"/>
                                          </p:val>
                                        </p:tav>
                                      </p:tavLst>
                                    </p:anim>
                                  </p:childTnLst>
                                </p:cTn>
                              </p:par>
                            </p:childTnLst>
                          </p:cTn>
                        </p:par>
                        <p:par>
                          <p:cTn id="20" fill="hold">
                            <p:stCondLst>
                              <p:cond delay="2000"/>
                            </p:stCondLst>
                            <p:childTnLst>
                              <p:par>
                                <p:cTn id="21" presetID="42" presetClass="entr" presetSubtype="0" fill="hold" nodeType="after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Effect transition="in" filter="fade">
                                      <p:cBhvr>
                                        <p:cTn id="23" dur="1000"/>
                                        <p:tgtEl>
                                          <p:spTgt spid="3">
                                            <p:txEl>
                                              <p:pRg st="2" end="2"/>
                                            </p:txEl>
                                          </p:spTgt>
                                        </p:tgtEl>
                                      </p:cBhvr>
                                    </p:animEffect>
                                    <p:anim calcmode="lin" valueType="num">
                                      <p:cBhvr>
                                        <p:cTn id="24"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5"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par>
                          <p:cTn id="26" fill="hold">
                            <p:stCondLst>
                              <p:cond delay="3000"/>
                            </p:stCondLst>
                            <p:childTnLst>
                              <p:par>
                                <p:cTn id="27" presetID="42" presetClass="entr" presetSubtype="0" fill="hold" nodeType="after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animEffect transition="in" filter="fade">
                                      <p:cBhvr>
                                        <p:cTn id="29" dur="1000"/>
                                        <p:tgtEl>
                                          <p:spTgt spid="3">
                                            <p:txEl>
                                              <p:pRg st="4" end="4"/>
                                            </p:txEl>
                                          </p:spTgt>
                                        </p:tgtEl>
                                      </p:cBhvr>
                                    </p:animEffect>
                                    <p:anim calcmode="lin" valueType="num">
                                      <p:cBhvr>
                                        <p:cTn id="30"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1" dur="1000" fill="hold"/>
                                        <p:tgtEl>
                                          <p:spTgt spid="3">
                                            <p:txEl>
                                              <p:pRg st="4" end="4"/>
                                            </p:txEl>
                                          </p:spTgt>
                                        </p:tgtEl>
                                        <p:attrNameLst>
                                          <p:attrName>ppt_y</p:attrName>
                                        </p:attrNameLst>
                                      </p:cBhvr>
                                      <p:tavLst>
                                        <p:tav tm="0">
                                          <p:val>
                                            <p:strVal val="#ppt_y+.1"/>
                                          </p:val>
                                        </p:tav>
                                        <p:tav tm="100000">
                                          <p:val>
                                            <p:strVal val="#ppt_y"/>
                                          </p:val>
                                        </p:tav>
                                      </p:tavLst>
                                    </p:anim>
                                  </p:childTnLst>
                                </p:cTn>
                              </p:par>
                              <p:par>
                                <p:cTn id="32" presetID="2" presetClass="entr" presetSubtype="6" fill="hold" nodeType="withEffect">
                                  <p:stCondLst>
                                    <p:cond delay="0"/>
                                  </p:stCondLst>
                                  <p:childTnLst>
                                    <p:set>
                                      <p:cBhvr>
                                        <p:cTn id="33" dur="1" fill="hold">
                                          <p:stCondLst>
                                            <p:cond delay="0"/>
                                          </p:stCondLst>
                                        </p:cTn>
                                        <p:tgtEl>
                                          <p:spTgt spid="9"/>
                                        </p:tgtEl>
                                        <p:attrNameLst>
                                          <p:attrName>style.visibility</p:attrName>
                                        </p:attrNameLst>
                                      </p:cBhvr>
                                      <p:to>
                                        <p:strVal val="visible"/>
                                      </p:to>
                                    </p:set>
                                    <p:anim calcmode="lin" valueType="num">
                                      <p:cBhvr additive="base">
                                        <p:cTn id="34" dur="500" fill="hold"/>
                                        <p:tgtEl>
                                          <p:spTgt spid="9"/>
                                        </p:tgtEl>
                                        <p:attrNameLst>
                                          <p:attrName>ppt_x</p:attrName>
                                        </p:attrNameLst>
                                      </p:cBhvr>
                                      <p:tavLst>
                                        <p:tav tm="0">
                                          <p:val>
                                            <p:strVal val="1+#ppt_w/2"/>
                                          </p:val>
                                        </p:tav>
                                        <p:tav tm="100000">
                                          <p:val>
                                            <p:strVal val="#ppt_x"/>
                                          </p:val>
                                        </p:tav>
                                      </p:tavLst>
                                    </p:anim>
                                    <p:anim calcmode="lin" valueType="num">
                                      <p:cBhvr additive="base">
                                        <p:cTn id="35" dur="500" fill="hold"/>
                                        <p:tgtEl>
                                          <p:spTgt spid="9"/>
                                        </p:tgtEl>
                                        <p:attrNameLst>
                                          <p:attrName>ppt_y</p:attrName>
                                        </p:attrNameLst>
                                      </p:cBhvr>
                                      <p:tavLst>
                                        <p:tav tm="0">
                                          <p:val>
                                            <p:strVal val="1+#ppt_h/2"/>
                                          </p:val>
                                        </p:tav>
                                        <p:tav tm="100000">
                                          <p:val>
                                            <p:strVal val="#ppt_y"/>
                                          </p:val>
                                        </p:tav>
                                      </p:tavLst>
                                    </p:anim>
                                  </p:childTnLst>
                                </p:cTn>
                              </p:par>
                            </p:childTnLst>
                          </p:cTn>
                        </p:par>
                        <p:par>
                          <p:cTn id="36" fill="hold">
                            <p:stCondLst>
                              <p:cond delay="4000"/>
                            </p:stCondLst>
                            <p:childTnLst>
                              <p:par>
                                <p:cTn id="37" presetID="42" presetClass="entr" presetSubtype="0" fill="hold" nodeType="afterEffect">
                                  <p:stCondLst>
                                    <p:cond delay="0"/>
                                  </p:stCondLst>
                                  <p:childTnLst>
                                    <p:set>
                                      <p:cBhvr>
                                        <p:cTn id="38" dur="1" fill="hold">
                                          <p:stCondLst>
                                            <p:cond delay="0"/>
                                          </p:stCondLst>
                                        </p:cTn>
                                        <p:tgtEl>
                                          <p:spTgt spid="3">
                                            <p:txEl>
                                              <p:pRg st="5" end="5"/>
                                            </p:txEl>
                                          </p:spTgt>
                                        </p:tgtEl>
                                        <p:attrNameLst>
                                          <p:attrName>style.visibility</p:attrName>
                                        </p:attrNameLst>
                                      </p:cBhvr>
                                      <p:to>
                                        <p:strVal val="visible"/>
                                      </p:to>
                                    </p:set>
                                    <p:animEffect transition="in" filter="fade">
                                      <p:cBhvr>
                                        <p:cTn id="39" dur="1000"/>
                                        <p:tgtEl>
                                          <p:spTgt spid="3">
                                            <p:txEl>
                                              <p:pRg st="5" end="5"/>
                                            </p:txEl>
                                          </p:spTgt>
                                        </p:tgtEl>
                                      </p:cBhvr>
                                    </p:animEffect>
                                    <p:anim calcmode="lin" valueType="num">
                                      <p:cBhvr>
                                        <p:cTn id="40"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1"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a:xfrm>
            <a:off x="838200" y="283238"/>
            <a:ext cx="10515600" cy="1325563"/>
          </a:xfrm>
        </p:spPr>
        <p:txBody>
          <a:bodyPr/>
          <a:lstStyle/>
          <a:p>
            <a:r>
              <a:rPr lang="hu-HU" dirty="0">
                <a:solidFill>
                  <a:schemeClr val="bg1"/>
                </a:solidFill>
                <a:latin typeface="Algerian" panose="04020705040A02060702" pitchFamily="82" charset="0"/>
              </a:rPr>
              <a:t>Mobil processzorok</a:t>
            </a:r>
          </a:p>
        </p:txBody>
      </p:sp>
      <p:sp>
        <p:nvSpPr>
          <p:cNvPr id="3" name="Tartalom helye 2"/>
          <p:cNvSpPr>
            <a:spLocks noGrp="1"/>
          </p:cNvSpPr>
          <p:nvPr>
            <p:ph idx="1"/>
          </p:nvPr>
        </p:nvSpPr>
        <p:spPr>
          <a:xfrm>
            <a:off x="838200" y="1332891"/>
            <a:ext cx="10515600" cy="5099362"/>
          </a:xfrm>
        </p:spPr>
        <p:txBody>
          <a:bodyPr>
            <a:normAutofit/>
          </a:bodyPr>
          <a:lstStyle/>
          <a:p>
            <a:pPr>
              <a:lnSpc>
                <a:spcPct val="100000"/>
              </a:lnSpc>
            </a:pPr>
            <a:r>
              <a:rPr lang="hu-HU" b="1" dirty="0">
                <a:solidFill>
                  <a:schemeClr val="bg1"/>
                </a:solidFill>
              </a:rPr>
              <a:t>Legújabb processzorok </a:t>
            </a:r>
            <a:r>
              <a:rPr lang="hu-HU" dirty="0">
                <a:solidFill>
                  <a:schemeClr val="bg1"/>
                </a:solidFill>
              </a:rPr>
              <a:t>(ami jelenleg </a:t>
            </a:r>
            <a:r>
              <a:rPr lang="hu-HU" b="1" dirty="0">
                <a:solidFill>
                  <a:schemeClr val="bg1"/>
                </a:solidFill>
              </a:rPr>
              <a:t>elérhető</a:t>
            </a:r>
            <a:r>
              <a:rPr lang="hu-HU" dirty="0">
                <a:solidFill>
                  <a:schemeClr val="bg1"/>
                </a:solidFill>
              </a:rPr>
              <a:t> telefonban):</a:t>
            </a:r>
          </a:p>
          <a:p>
            <a:pPr lvl="1">
              <a:lnSpc>
                <a:spcPct val="100000"/>
              </a:lnSpc>
            </a:pPr>
            <a:r>
              <a:rPr lang="hu-HU" b="1" dirty="0" err="1">
                <a:solidFill>
                  <a:schemeClr val="bg1"/>
                </a:solidFill>
              </a:rPr>
              <a:t>Snapdragon</a:t>
            </a:r>
            <a:r>
              <a:rPr lang="hu-HU" b="1" dirty="0">
                <a:solidFill>
                  <a:schemeClr val="bg1"/>
                </a:solidFill>
              </a:rPr>
              <a:t>: </a:t>
            </a:r>
            <a:r>
              <a:rPr lang="hu-HU" dirty="0" err="1">
                <a:solidFill>
                  <a:schemeClr val="bg1"/>
                </a:solidFill>
              </a:rPr>
              <a:t>Snapdragon</a:t>
            </a:r>
            <a:r>
              <a:rPr lang="hu-HU" dirty="0">
                <a:solidFill>
                  <a:schemeClr val="bg1"/>
                </a:solidFill>
              </a:rPr>
              <a:t> 8 </a:t>
            </a:r>
            <a:r>
              <a:rPr lang="hu-HU" dirty="0" err="1">
                <a:solidFill>
                  <a:schemeClr val="bg1"/>
                </a:solidFill>
              </a:rPr>
              <a:t>Gen</a:t>
            </a:r>
            <a:r>
              <a:rPr lang="hu-HU" dirty="0">
                <a:solidFill>
                  <a:schemeClr val="bg1"/>
                </a:solidFill>
              </a:rPr>
              <a:t> 2 (3DMark: 12.000, </a:t>
            </a:r>
            <a:r>
              <a:rPr lang="hu-HU" dirty="0" err="1">
                <a:solidFill>
                  <a:schemeClr val="bg1"/>
                </a:solidFill>
              </a:rPr>
              <a:t>Antutu</a:t>
            </a:r>
            <a:r>
              <a:rPr lang="hu-HU" dirty="0">
                <a:solidFill>
                  <a:schemeClr val="bg1"/>
                </a:solidFill>
              </a:rPr>
              <a:t>: 1.520.000 pont)</a:t>
            </a:r>
          </a:p>
          <a:p>
            <a:pPr lvl="2">
              <a:lnSpc>
                <a:spcPct val="100000"/>
              </a:lnSpc>
            </a:pPr>
            <a:r>
              <a:rPr lang="hu-HU" sz="2400" i="1" dirty="0">
                <a:solidFill>
                  <a:schemeClr val="bg1"/>
                </a:solidFill>
              </a:rPr>
              <a:t>8 mag, 3.2 </a:t>
            </a:r>
            <a:r>
              <a:rPr lang="hu-HU" sz="2400" i="1" dirty="0" err="1">
                <a:solidFill>
                  <a:schemeClr val="bg1"/>
                </a:solidFill>
              </a:rPr>
              <a:t>GHz</a:t>
            </a:r>
            <a:r>
              <a:rPr lang="hu-HU" sz="2400" i="1" dirty="0">
                <a:solidFill>
                  <a:schemeClr val="bg1"/>
                </a:solidFill>
              </a:rPr>
              <a:t>, 4 nanométer, SC: 1984, MC: 5262, TDP: 6.3 W</a:t>
            </a:r>
          </a:p>
          <a:p>
            <a:pPr lvl="2">
              <a:lnSpc>
                <a:spcPct val="100000"/>
              </a:lnSpc>
            </a:pPr>
            <a:endParaRPr lang="hu-HU" sz="2400" i="1" dirty="0">
              <a:solidFill>
                <a:schemeClr val="bg1"/>
              </a:solidFill>
            </a:endParaRPr>
          </a:p>
          <a:p>
            <a:pPr lvl="1">
              <a:lnSpc>
                <a:spcPct val="100000"/>
              </a:lnSpc>
            </a:pPr>
            <a:r>
              <a:rPr lang="hu-HU" b="1" dirty="0">
                <a:solidFill>
                  <a:schemeClr val="bg1"/>
                </a:solidFill>
              </a:rPr>
              <a:t>Apple: </a:t>
            </a:r>
            <a:r>
              <a:rPr lang="hu-HU" dirty="0">
                <a:solidFill>
                  <a:schemeClr val="bg1"/>
                </a:solidFill>
              </a:rPr>
              <a:t>Apple A17 Pro (3DMark: 10.000, </a:t>
            </a:r>
            <a:r>
              <a:rPr lang="hu-HU" dirty="0" err="1">
                <a:solidFill>
                  <a:schemeClr val="bg1"/>
                </a:solidFill>
              </a:rPr>
              <a:t>Antutu</a:t>
            </a:r>
            <a:r>
              <a:rPr lang="hu-HU" dirty="0">
                <a:solidFill>
                  <a:schemeClr val="bg1"/>
                </a:solidFill>
              </a:rPr>
              <a:t>: </a:t>
            </a:r>
            <a:r>
              <a:rPr lang="hu-HU" dirty="0" err="1">
                <a:solidFill>
                  <a:schemeClr val="bg1"/>
                </a:solidFill>
              </a:rPr>
              <a:t>kb</a:t>
            </a:r>
            <a:r>
              <a:rPr lang="hu-HU" dirty="0">
                <a:solidFill>
                  <a:schemeClr val="bg1"/>
                </a:solidFill>
              </a:rPr>
              <a:t> </a:t>
            </a:r>
            <a:r>
              <a:rPr lang="hu-HU" b="1" dirty="0">
                <a:solidFill>
                  <a:schemeClr val="bg1"/>
                </a:solidFill>
              </a:rPr>
              <a:t>1.520.000</a:t>
            </a:r>
            <a:r>
              <a:rPr lang="hu-HU" dirty="0">
                <a:solidFill>
                  <a:schemeClr val="bg1"/>
                </a:solidFill>
              </a:rPr>
              <a:t> pont)</a:t>
            </a:r>
          </a:p>
          <a:p>
            <a:pPr lvl="2">
              <a:lnSpc>
                <a:spcPct val="100000"/>
              </a:lnSpc>
            </a:pPr>
            <a:r>
              <a:rPr lang="hu-HU" sz="2400" i="1" dirty="0">
                <a:solidFill>
                  <a:schemeClr val="bg1"/>
                </a:solidFill>
              </a:rPr>
              <a:t>6 mag, 3.7 </a:t>
            </a:r>
            <a:r>
              <a:rPr lang="hu-HU" sz="2400" i="1" dirty="0" err="1">
                <a:solidFill>
                  <a:schemeClr val="bg1"/>
                </a:solidFill>
              </a:rPr>
              <a:t>GHz</a:t>
            </a:r>
            <a:r>
              <a:rPr lang="hu-HU" sz="2400" i="1" dirty="0">
                <a:solidFill>
                  <a:schemeClr val="bg1"/>
                </a:solidFill>
              </a:rPr>
              <a:t>, 4 nanométer, SC: 2932, MC: 7431, TDP: 8 W</a:t>
            </a:r>
          </a:p>
          <a:p>
            <a:pPr lvl="2">
              <a:lnSpc>
                <a:spcPct val="100000"/>
              </a:lnSpc>
            </a:pPr>
            <a:endParaRPr lang="hu-HU" sz="2400" i="1" dirty="0">
              <a:solidFill>
                <a:schemeClr val="bg1"/>
              </a:solidFill>
            </a:endParaRPr>
          </a:p>
          <a:p>
            <a:pPr lvl="1">
              <a:lnSpc>
                <a:spcPct val="100000"/>
              </a:lnSpc>
            </a:pPr>
            <a:r>
              <a:rPr lang="hu-HU" b="1" dirty="0" err="1">
                <a:solidFill>
                  <a:schemeClr val="bg1"/>
                </a:solidFill>
              </a:rPr>
              <a:t>MediaTek</a:t>
            </a:r>
            <a:r>
              <a:rPr lang="hu-HU" b="1" dirty="0">
                <a:solidFill>
                  <a:schemeClr val="bg1"/>
                </a:solidFill>
              </a:rPr>
              <a:t>: </a:t>
            </a:r>
            <a:r>
              <a:rPr lang="hu-HU" dirty="0" err="1">
                <a:solidFill>
                  <a:schemeClr val="bg1"/>
                </a:solidFill>
              </a:rPr>
              <a:t>Dimensity</a:t>
            </a:r>
            <a:r>
              <a:rPr lang="hu-HU" dirty="0">
                <a:solidFill>
                  <a:schemeClr val="bg1"/>
                </a:solidFill>
              </a:rPr>
              <a:t> 9200 (3DMark: 12.000, </a:t>
            </a:r>
            <a:r>
              <a:rPr lang="hu-HU" dirty="0" err="1">
                <a:solidFill>
                  <a:schemeClr val="bg1"/>
                </a:solidFill>
              </a:rPr>
              <a:t>Antutu</a:t>
            </a:r>
            <a:r>
              <a:rPr lang="hu-HU" dirty="0">
                <a:solidFill>
                  <a:schemeClr val="bg1"/>
                </a:solidFill>
              </a:rPr>
              <a:t>: </a:t>
            </a:r>
            <a:r>
              <a:rPr lang="hu-HU" dirty="0" err="1">
                <a:solidFill>
                  <a:schemeClr val="bg1"/>
                </a:solidFill>
              </a:rPr>
              <a:t>kb</a:t>
            </a:r>
            <a:r>
              <a:rPr lang="hu-HU" dirty="0">
                <a:solidFill>
                  <a:schemeClr val="bg1"/>
                </a:solidFill>
              </a:rPr>
              <a:t> </a:t>
            </a:r>
            <a:r>
              <a:rPr lang="hu-HU" b="1" dirty="0">
                <a:solidFill>
                  <a:schemeClr val="bg1"/>
                </a:solidFill>
              </a:rPr>
              <a:t>1.450.00</a:t>
            </a:r>
            <a:r>
              <a:rPr lang="hu-HU" dirty="0">
                <a:solidFill>
                  <a:schemeClr val="bg1"/>
                </a:solidFill>
              </a:rPr>
              <a:t>0 pont)</a:t>
            </a:r>
          </a:p>
          <a:p>
            <a:pPr lvl="2">
              <a:lnSpc>
                <a:spcPct val="100000"/>
              </a:lnSpc>
            </a:pPr>
            <a:r>
              <a:rPr lang="hu-HU" sz="2400" i="1" dirty="0">
                <a:solidFill>
                  <a:schemeClr val="bg1"/>
                </a:solidFill>
              </a:rPr>
              <a:t>8 mag, 3 </a:t>
            </a:r>
            <a:r>
              <a:rPr lang="hu-HU" sz="2400" i="1" dirty="0" err="1">
                <a:solidFill>
                  <a:schemeClr val="bg1"/>
                </a:solidFill>
              </a:rPr>
              <a:t>GHz</a:t>
            </a:r>
            <a:r>
              <a:rPr lang="hu-HU" sz="2400" i="1" dirty="0">
                <a:solidFill>
                  <a:schemeClr val="bg1"/>
                </a:solidFill>
              </a:rPr>
              <a:t>, 4 nanométer, SC: 1945, MC: 5251</a:t>
            </a:r>
          </a:p>
        </p:txBody>
      </p:sp>
      <p:sp>
        <p:nvSpPr>
          <p:cNvPr id="6" name="AutoShape 2" descr="A képen Grafika, képernyőkép, Betűtípus, tervezés látható&#10;&#10;Automatikusan generált leírás"/>
          <p:cNvSpPr>
            <a:spLocks noChangeAspect="1" noChangeArrowheads="1"/>
          </p:cNvSpPr>
          <p:nvPr/>
        </p:nvSpPr>
        <p:spPr bwMode="auto">
          <a:xfrm>
            <a:off x="7594832" y="-256478"/>
            <a:ext cx="5813988" cy="5814007"/>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u-HU"/>
          </a:p>
        </p:txBody>
      </p:sp>
      <p:pic>
        <p:nvPicPr>
          <p:cNvPr id="4" name="Kép 3">
            <a:extLst>
              <a:ext uri="{FF2B5EF4-FFF2-40B4-BE49-F238E27FC236}">
                <a16:creationId xmlns:a16="http://schemas.microsoft.com/office/drawing/2014/main" id="{087881A9-08A4-C196-FEDB-921F0FA32F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0621" y="5219600"/>
            <a:ext cx="1609491" cy="1749447"/>
          </a:xfrm>
          <a:prstGeom prst="rect">
            <a:avLst/>
          </a:prstGeom>
        </p:spPr>
      </p:pic>
      <p:pic>
        <p:nvPicPr>
          <p:cNvPr id="5" name="Kép 4" descr="A képen Betűtípus, Grafika, képernyőkép, szöveg látható&#10;&#10;Automatikusan generált leírás">
            <a:extLst>
              <a:ext uri="{FF2B5EF4-FFF2-40B4-BE49-F238E27FC236}">
                <a16:creationId xmlns:a16="http://schemas.microsoft.com/office/drawing/2014/main" id="{E8962170-404A-7E9B-6AF2-E61E6D135F1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260298" y="5471378"/>
            <a:ext cx="3671404" cy="960875"/>
          </a:xfrm>
          <a:prstGeom prst="rect">
            <a:avLst/>
          </a:prstGeom>
        </p:spPr>
      </p:pic>
      <p:pic>
        <p:nvPicPr>
          <p:cNvPr id="8" name="Kép 7">
            <a:extLst>
              <a:ext uri="{FF2B5EF4-FFF2-40B4-BE49-F238E27FC236}">
                <a16:creationId xmlns:a16="http://schemas.microsoft.com/office/drawing/2014/main" id="{5F6F4608-5A70-3D59-B449-466F7DC3B0D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811888" y="5071560"/>
            <a:ext cx="1473035" cy="1749448"/>
          </a:xfrm>
          <a:prstGeom prst="rect">
            <a:avLst/>
          </a:prstGeom>
        </p:spPr>
      </p:pic>
    </p:spTree>
    <p:extLst>
      <p:ext uri="{BB962C8B-B14F-4D97-AF65-F5344CB8AC3E}">
        <p14:creationId xmlns:p14="http://schemas.microsoft.com/office/powerpoint/2010/main" val="2512051882"/>
      </p:ext>
    </p:extLst>
  </p:cSld>
  <p:clrMapOvr>
    <a:masterClrMapping/>
  </p:clrMapOvr>
  <mc:AlternateContent xmlns:mc="http://schemas.openxmlformats.org/markup-compatibility/2006" xmlns:p14="http://schemas.microsoft.com/office/powerpoint/2010/main">
    <mc:Choice Requires="p14">
      <p:transition spd="slow" p14:dur="2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fade">
                                      <p:cBhvr>
                                        <p:cTn id="13" dur="1000"/>
                                        <p:tgtEl>
                                          <p:spTgt spid="3">
                                            <p:txEl>
                                              <p:pRg st="1" end="1"/>
                                            </p:txEl>
                                          </p:spTgt>
                                        </p:tgtEl>
                                      </p:cBhvr>
                                    </p:animEffect>
                                    <p:anim calcmode="lin" valueType="num">
                                      <p:cBhvr>
                                        <p:cTn id="14"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5" dur="1000" fill="hold"/>
                                        <p:tgtEl>
                                          <p:spTgt spid="3">
                                            <p:txEl>
                                              <p:pRg st="1" end="1"/>
                                            </p:txEl>
                                          </p:spTgt>
                                        </p:tgtEl>
                                        <p:attrNameLst>
                                          <p:attrName>ppt_y</p:attrName>
                                        </p:attrNameLst>
                                      </p:cBhvr>
                                      <p:tavLst>
                                        <p:tav tm="0">
                                          <p:val>
                                            <p:strVal val="#ppt_y+.1"/>
                                          </p:val>
                                        </p:tav>
                                        <p:tav tm="100000">
                                          <p:val>
                                            <p:strVal val="#ppt_y"/>
                                          </p:val>
                                        </p:tav>
                                      </p:tavLst>
                                    </p:anim>
                                  </p:childTnLst>
                                </p:cTn>
                              </p:par>
                              <p:par>
                                <p:cTn id="16" presetID="2" presetClass="entr" presetSubtype="4" fill="hold" nodeType="with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additive="base">
                                        <p:cTn id="18" dur="500" fill="hold"/>
                                        <p:tgtEl>
                                          <p:spTgt spid="4"/>
                                        </p:tgtEl>
                                        <p:attrNameLst>
                                          <p:attrName>ppt_x</p:attrName>
                                        </p:attrNameLst>
                                      </p:cBhvr>
                                      <p:tavLst>
                                        <p:tav tm="0">
                                          <p:val>
                                            <p:strVal val="#ppt_x"/>
                                          </p:val>
                                        </p:tav>
                                        <p:tav tm="100000">
                                          <p:val>
                                            <p:strVal val="#ppt_x"/>
                                          </p:val>
                                        </p:tav>
                                      </p:tavLst>
                                    </p:anim>
                                    <p:anim calcmode="lin" valueType="num">
                                      <p:cBhvr additive="base">
                                        <p:cTn id="19" dur="500" fill="hold"/>
                                        <p:tgtEl>
                                          <p:spTgt spid="4"/>
                                        </p:tgtEl>
                                        <p:attrNameLst>
                                          <p:attrName>ppt_y</p:attrName>
                                        </p:attrNameLst>
                                      </p:cBhvr>
                                      <p:tavLst>
                                        <p:tav tm="0">
                                          <p:val>
                                            <p:strVal val="1+#ppt_h/2"/>
                                          </p:val>
                                        </p:tav>
                                        <p:tav tm="100000">
                                          <p:val>
                                            <p:strVal val="#ppt_y"/>
                                          </p:val>
                                        </p:tav>
                                      </p:tavLst>
                                    </p:anim>
                                  </p:childTnLst>
                                </p:cTn>
                              </p:par>
                            </p:childTnLst>
                          </p:cTn>
                        </p:par>
                        <p:par>
                          <p:cTn id="20" fill="hold">
                            <p:stCondLst>
                              <p:cond delay="2000"/>
                            </p:stCondLst>
                            <p:childTnLst>
                              <p:par>
                                <p:cTn id="21" presetID="42" presetClass="entr" presetSubtype="0" fill="hold" nodeType="after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Effect transition="in" filter="fade">
                                      <p:cBhvr>
                                        <p:cTn id="23" dur="1000"/>
                                        <p:tgtEl>
                                          <p:spTgt spid="3">
                                            <p:txEl>
                                              <p:pRg st="2" end="2"/>
                                            </p:txEl>
                                          </p:spTgt>
                                        </p:tgtEl>
                                      </p:cBhvr>
                                    </p:animEffect>
                                    <p:anim calcmode="lin" valueType="num">
                                      <p:cBhvr>
                                        <p:cTn id="24"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5"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par>
                          <p:cTn id="26" fill="hold">
                            <p:stCondLst>
                              <p:cond delay="3000"/>
                            </p:stCondLst>
                            <p:childTnLst>
                              <p:par>
                                <p:cTn id="27" presetID="42" presetClass="entr" presetSubtype="0" fill="hold" nodeType="after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animEffect transition="in" filter="fade">
                                      <p:cBhvr>
                                        <p:cTn id="29" dur="1000"/>
                                        <p:tgtEl>
                                          <p:spTgt spid="3">
                                            <p:txEl>
                                              <p:pRg st="4" end="4"/>
                                            </p:txEl>
                                          </p:spTgt>
                                        </p:tgtEl>
                                      </p:cBhvr>
                                    </p:animEffect>
                                    <p:anim calcmode="lin" valueType="num">
                                      <p:cBhvr>
                                        <p:cTn id="30"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1" dur="1000" fill="hold"/>
                                        <p:tgtEl>
                                          <p:spTgt spid="3">
                                            <p:txEl>
                                              <p:pRg st="4" end="4"/>
                                            </p:txEl>
                                          </p:spTgt>
                                        </p:tgtEl>
                                        <p:attrNameLst>
                                          <p:attrName>ppt_y</p:attrName>
                                        </p:attrNameLst>
                                      </p:cBhvr>
                                      <p:tavLst>
                                        <p:tav tm="0">
                                          <p:val>
                                            <p:strVal val="#ppt_y+.1"/>
                                          </p:val>
                                        </p:tav>
                                        <p:tav tm="100000">
                                          <p:val>
                                            <p:strVal val="#ppt_y"/>
                                          </p:val>
                                        </p:tav>
                                      </p:tavLst>
                                    </p:anim>
                                  </p:childTnLst>
                                </p:cTn>
                              </p:par>
                              <p:par>
                                <p:cTn id="32" presetID="2" presetClass="entr" presetSubtype="4" fill="hold" nodeType="withEffect">
                                  <p:stCondLst>
                                    <p:cond delay="0"/>
                                  </p:stCondLst>
                                  <p:childTnLst>
                                    <p:set>
                                      <p:cBhvr>
                                        <p:cTn id="33" dur="1" fill="hold">
                                          <p:stCondLst>
                                            <p:cond delay="0"/>
                                          </p:stCondLst>
                                        </p:cTn>
                                        <p:tgtEl>
                                          <p:spTgt spid="8"/>
                                        </p:tgtEl>
                                        <p:attrNameLst>
                                          <p:attrName>style.visibility</p:attrName>
                                        </p:attrNameLst>
                                      </p:cBhvr>
                                      <p:to>
                                        <p:strVal val="visible"/>
                                      </p:to>
                                    </p:set>
                                    <p:anim calcmode="lin" valueType="num">
                                      <p:cBhvr additive="base">
                                        <p:cTn id="34" dur="500" fill="hold"/>
                                        <p:tgtEl>
                                          <p:spTgt spid="8"/>
                                        </p:tgtEl>
                                        <p:attrNameLst>
                                          <p:attrName>ppt_x</p:attrName>
                                        </p:attrNameLst>
                                      </p:cBhvr>
                                      <p:tavLst>
                                        <p:tav tm="0">
                                          <p:val>
                                            <p:strVal val="#ppt_x"/>
                                          </p:val>
                                        </p:tav>
                                        <p:tav tm="100000">
                                          <p:val>
                                            <p:strVal val="#ppt_x"/>
                                          </p:val>
                                        </p:tav>
                                      </p:tavLst>
                                    </p:anim>
                                    <p:anim calcmode="lin" valueType="num">
                                      <p:cBhvr additive="base">
                                        <p:cTn id="35" dur="500" fill="hold"/>
                                        <p:tgtEl>
                                          <p:spTgt spid="8"/>
                                        </p:tgtEl>
                                        <p:attrNameLst>
                                          <p:attrName>ppt_y</p:attrName>
                                        </p:attrNameLst>
                                      </p:cBhvr>
                                      <p:tavLst>
                                        <p:tav tm="0">
                                          <p:val>
                                            <p:strVal val="1+#ppt_h/2"/>
                                          </p:val>
                                        </p:tav>
                                        <p:tav tm="100000">
                                          <p:val>
                                            <p:strVal val="#ppt_y"/>
                                          </p:val>
                                        </p:tav>
                                      </p:tavLst>
                                    </p:anim>
                                  </p:childTnLst>
                                </p:cTn>
                              </p:par>
                            </p:childTnLst>
                          </p:cTn>
                        </p:par>
                        <p:par>
                          <p:cTn id="36" fill="hold">
                            <p:stCondLst>
                              <p:cond delay="4000"/>
                            </p:stCondLst>
                            <p:childTnLst>
                              <p:par>
                                <p:cTn id="37" presetID="42" presetClass="entr" presetSubtype="0" fill="hold" nodeType="afterEffect">
                                  <p:stCondLst>
                                    <p:cond delay="0"/>
                                  </p:stCondLst>
                                  <p:childTnLst>
                                    <p:set>
                                      <p:cBhvr>
                                        <p:cTn id="38" dur="1" fill="hold">
                                          <p:stCondLst>
                                            <p:cond delay="0"/>
                                          </p:stCondLst>
                                        </p:cTn>
                                        <p:tgtEl>
                                          <p:spTgt spid="3">
                                            <p:txEl>
                                              <p:pRg st="5" end="5"/>
                                            </p:txEl>
                                          </p:spTgt>
                                        </p:tgtEl>
                                        <p:attrNameLst>
                                          <p:attrName>style.visibility</p:attrName>
                                        </p:attrNameLst>
                                      </p:cBhvr>
                                      <p:to>
                                        <p:strVal val="visible"/>
                                      </p:to>
                                    </p:set>
                                    <p:animEffect transition="in" filter="fade">
                                      <p:cBhvr>
                                        <p:cTn id="39" dur="1000"/>
                                        <p:tgtEl>
                                          <p:spTgt spid="3">
                                            <p:txEl>
                                              <p:pRg st="5" end="5"/>
                                            </p:txEl>
                                          </p:spTgt>
                                        </p:tgtEl>
                                      </p:cBhvr>
                                    </p:animEffect>
                                    <p:anim calcmode="lin" valueType="num">
                                      <p:cBhvr>
                                        <p:cTn id="40"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1"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par>
                          <p:cTn id="42" fill="hold">
                            <p:stCondLst>
                              <p:cond delay="5000"/>
                            </p:stCondLst>
                            <p:childTnLst>
                              <p:par>
                                <p:cTn id="43" presetID="42" presetClass="entr" presetSubtype="0" fill="hold" nodeType="afterEffect">
                                  <p:stCondLst>
                                    <p:cond delay="0"/>
                                  </p:stCondLst>
                                  <p:childTnLst>
                                    <p:set>
                                      <p:cBhvr>
                                        <p:cTn id="44" dur="1" fill="hold">
                                          <p:stCondLst>
                                            <p:cond delay="0"/>
                                          </p:stCondLst>
                                        </p:cTn>
                                        <p:tgtEl>
                                          <p:spTgt spid="3">
                                            <p:txEl>
                                              <p:pRg st="7" end="7"/>
                                            </p:txEl>
                                          </p:spTgt>
                                        </p:tgtEl>
                                        <p:attrNameLst>
                                          <p:attrName>style.visibility</p:attrName>
                                        </p:attrNameLst>
                                      </p:cBhvr>
                                      <p:to>
                                        <p:strVal val="visible"/>
                                      </p:to>
                                    </p:set>
                                    <p:animEffect transition="in" filter="fade">
                                      <p:cBhvr>
                                        <p:cTn id="45" dur="1000"/>
                                        <p:tgtEl>
                                          <p:spTgt spid="3">
                                            <p:txEl>
                                              <p:pRg st="7" end="7"/>
                                            </p:txEl>
                                          </p:spTgt>
                                        </p:tgtEl>
                                      </p:cBhvr>
                                    </p:animEffect>
                                    <p:anim calcmode="lin" valueType="num">
                                      <p:cBhvr>
                                        <p:cTn id="46"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47" dur="1000" fill="hold"/>
                                        <p:tgtEl>
                                          <p:spTgt spid="3">
                                            <p:txEl>
                                              <p:pRg st="7" end="7"/>
                                            </p:txEl>
                                          </p:spTgt>
                                        </p:tgtEl>
                                        <p:attrNameLst>
                                          <p:attrName>ppt_y</p:attrName>
                                        </p:attrNameLst>
                                      </p:cBhvr>
                                      <p:tavLst>
                                        <p:tav tm="0">
                                          <p:val>
                                            <p:strVal val="#ppt_y+.1"/>
                                          </p:val>
                                        </p:tav>
                                        <p:tav tm="100000">
                                          <p:val>
                                            <p:strVal val="#ppt_y"/>
                                          </p:val>
                                        </p:tav>
                                      </p:tavLst>
                                    </p:anim>
                                  </p:childTnLst>
                                </p:cTn>
                              </p:par>
                              <p:par>
                                <p:cTn id="48" presetID="2" presetClass="entr" presetSubtype="4" fill="hold" nodeType="withEffect">
                                  <p:stCondLst>
                                    <p:cond delay="0"/>
                                  </p:stCondLst>
                                  <p:childTnLst>
                                    <p:set>
                                      <p:cBhvr>
                                        <p:cTn id="49" dur="1" fill="hold">
                                          <p:stCondLst>
                                            <p:cond delay="0"/>
                                          </p:stCondLst>
                                        </p:cTn>
                                        <p:tgtEl>
                                          <p:spTgt spid="5"/>
                                        </p:tgtEl>
                                        <p:attrNameLst>
                                          <p:attrName>style.visibility</p:attrName>
                                        </p:attrNameLst>
                                      </p:cBhvr>
                                      <p:to>
                                        <p:strVal val="visible"/>
                                      </p:to>
                                    </p:set>
                                    <p:anim calcmode="lin" valueType="num">
                                      <p:cBhvr additive="base">
                                        <p:cTn id="50" dur="500" fill="hold"/>
                                        <p:tgtEl>
                                          <p:spTgt spid="5"/>
                                        </p:tgtEl>
                                        <p:attrNameLst>
                                          <p:attrName>ppt_x</p:attrName>
                                        </p:attrNameLst>
                                      </p:cBhvr>
                                      <p:tavLst>
                                        <p:tav tm="0">
                                          <p:val>
                                            <p:strVal val="#ppt_x"/>
                                          </p:val>
                                        </p:tav>
                                        <p:tav tm="100000">
                                          <p:val>
                                            <p:strVal val="#ppt_x"/>
                                          </p:val>
                                        </p:tav>
                                      </p:tavLst>
                                    </p:anim>
                                    <p:anim calcmode="lin" valueType="num">
                                      <p:cBhvr additive="base">
                                        <p:cTn id="51" dur="500" fill="hold"/>
                                        <p:tgtEl>
                                          <p:spTgt spid="5"/>
                                        </p:tgtEl>
                                        <p:attrNameLst>
                                          <p:attrName>ppt_y</p:attrName>
                                        </p:attrNameLst>
                                      </p:cBhvr>
                                      <p:tavLst>
                                        <p:tav tm="0">
                                          <p:val>
                                            <p:strVal val="1+#ppt_h/2"/>
                                          </p:val>
                                        </p:tav>
                                        <p:tav tm="100000">
                                          <p:val>
                                            <p:strVal val="#ppt_y"/>
                                          </p:val>
                                        </p:tav>
                                      </p:tavLst>
                                    </p:anim>
                                  </p:childTnLst>
                                </p:cTn>
                              </p:par>
                            </p:childTnLst>
                          </p:cTn>
                        </p:par>
                        <p:par>
                          <p:cTn id="52" fill="hold">
                            <p:stCondLst>
                              <p:cond delay="6000"/>
                            </p:stCondLst>
                            <p:childTnLst>
                              <p:par>
                                <p:cTn id="53" presetID="42" presetClass="entr" presetSubtype="0" fill="hold" nodeType="afterEffect">
                                  <p:stCondLst>
                                    <p:cond delay="0"/>
                                  </p:stCondLst>
                                  <p:childTnLst>
                                    <p:set>
                                      <p:cBhvr>
                                        <p:cTn id="54" dur="1" fill="hold">
                                          <p:stCondLst>
                                            <p:cond delay="0"/>
                                          </p:stCondLst>
                                        </p:cTn>
                                        <p:tgtEl>
                                          <p:spTgt spid="3">
                                            <p:txEl>
                                              <p:pRg st="8" end="8"/>
                                            </p:txEl>
                                          </p:spTgt>
                                        </p:tgtEl>
                                        <p:attrNameLst>
                                          <p:attrName>style.visibility</p:attrName>
                                        </p:attrNameLst>
                                      </p:cBhvr>
                                      <p:to>
                                        <p:strVal val="visible"/>
                                      </p:to>
                                    </p:set>
                                    <p:animEffect transition="in" filter="fade">
                                      <p:cBhvr>
                                        <p:cTn id="55" dur="1000"/>
                                        <p:tgtEl>
                                          <p:spTgt spid="3">
                                            <p:txEl>
                                              <p:pRg st="8" end="8"/>
                                            </p:txEl>
                                          </p:spTgt>
                                        </p:tgtEl>
                                      </p:cBhvr>
                                    </p:animEffect>
                                    <p:anim calcmode="lin" valueType="num">
                                      <p:cBhvr>
                                        <p:cTn id="56"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57" dur="10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a:xfrm>
            <a:off x="838200" y="283238"/>
            <a:ext cx="10515600" cy="1325563"/>
          </a:xfrm>
        </p:spPr>
        <p:txBody>
          <a:bodyPr/>
          <a:lstStyle/>
          <a:p>
            <a:r>
              <a:rPr lang="hu-HU" dirty="0">
                <a:solidFill>
                  <a:schemeClr val="bg1"/>
                </a:solidFill>
                <a:latin typeface="Algerian" panose="04020705040A02060702" pitchFamily="82" charset="0"/>
              </a:rPr>
              <a:t>Mobil processzorok</a:t>
            </a:r>
          </a:p>
        </p:txBody>
      </p:sp>
      <p:sp>
        <p:nvSpPr>
          <p:cNvPr id="3" name="Tartalom helye 2"/>
          <p:cNvSpPr>
            <a:spLocks noGrp="1"/>
          </p:cNvSpPr>
          <p:nvPr>
            <p:ph idx="1"/>
          </p:nvPr>
        </p:nvSpPr>
        <p:spPr>
          <a:xfrm>
            <a:off x="838200" y="1332891"/>
            <a:ext cx="10515600" cy="5099362"/>
          </a:xfrm>
        </p:spPr>
        <p:txBody>
          <a:bodyPr>
            <a:normAutofit/>
          </a:bodyPr>
          <a:lstStyle/>
          <a:p>
            <a:pPr>
              <a:lnSpc>
                <a:spcPct val="100000"/>
              </a:lnSpc>
            </a:pPr>
            <a:r>
              <a:rPr lang="hu-HU" b="1" dirty="0">
                <a:solidFill>
                  <a:schemeClr val="bg1"/>
                </a:solidFill>
              </a:rPr>
              <a:t>Jövőben érkező processzorok</a:t>
            </a:r>
            <a:endParaRPr lang="hu-HU" dirty="0">
              <a:solidFill>
                <a:schemeClr val="bg1"/>
              </a:solidFill>
            </a:endParaRPr>
          </a:p>
          <a:p>
            <a:pPr lvl="1">
              <a:lnSpc>
                <a:spcPct val="100000"/>
              </a:lnSpc>
            </a:pPr>
            <a:r>
              <a:rPr lang="hu-HU" b="1" dirty="0" err="1">
                <a:solidFill>
                  <a:schemeClr val="bg1"/>
                </a:solidFill>
              </a:rPr>
              <a:t>Snapdragon</a:t>
            </a:r>
            <a:r>
              <a:rPr lang="hu-HU" b="1" dirty="0">
                <a:solidFill>
                  <a:schemeClr val="bg1"/>
                </a:solidFill>
              </a:rPr>
              <a:t>: </a:t>
            </a:r>
            <a:r>
              <a:rPr lang="hu-HU" dirty="0" err="1">
                <a:solidFill>
                  <a:schemeClr val="bg1"/>
                </a:solidFill>
              </a:rPr>
              <a:t>Snapdragon</a:t>
            </a:r>
            <a:r>
              <a:rPr lang="hu-HU" dirty="0">
                <a:solidFill>
                  <a:schemeClr val="bg1"/>
                </a:solidFill>
              </a:rPr>
              <a:t> 8 </a:t>
            </a:r>
            <a:r>
              <a:rPr lang="hu-HU" dirty="0" err="1">
                <a:solidFill>
                  <a:schemeClr val="bg1"/>
                </a:solidFill>
              </a:rPr>
              <a:t>Gen</a:t>
            </a:r>
            <a:r>
              <a:rPr lang="hu-HU" dirty="0">
                <a:solidFill>
                  <a:schemeClr val="bg1"/>
                </a:solidFill>
              </a:rPr>
              <a:t> 3 (</a:t>
            </a:r>
            <a:r>
              <a:rPr lang="hu-HU" dirty="0" err="1">
                <a:solidFill>
                  <a:schemeClr val="bg1"/>
                </a:solidFill>
              </a:rPr>
              <a:t>Antutu</a:t>
            </a:r>
            <a:r>
              <a:rPr lang="hu-HU" dirty="0">
                <a:solidFill>
                  <a:schemeClr val="bg1"/>
                </a:solidFill>
              </a:rPr>
              <a:t>: </a:t>
            </a:r>
            <a:r>
              <a:rPr lang="hu-HU" b="1" dirty="0">
                <a:solidFill>
                  <a:schemeClr val="bg1"/>
                </a:solidFill>
              </a:rPr>
              <a:t>1.980.000</a:t>
            </a:r>
            <a:r>
              <a:rPr lang="hu-HU" dirty="0">
                <a:solidFill>
                  <a:schemeClr val="bg1"/>
                </a:solidFill>
              </a:rPr>
              <a:t> pont)</a:t>
            </a:r>
          </a:p>
          <a:p>
            <a:pPr lvl="2">
              <a:lnSpc>
                <a:spcPct val="100000"/>
              </a:lnSpc>
            </a:pPr>
            <a:r>
              <a:rPr lang="hu-HU" sz="2400" i="1" dirty="0">
                <a:solidFill>
                  <a:schemeClr val="bg1"/>
                </a:solidFill>
              </a:rPr>
              <a:t>8 mag, 3.3 </a:t>
            </a:r>
            <a:r>
              <a:rPr lang="hu-HU" sz="2400" i="1" dirty="0" err="1">
                <a:solidFill>
                  <a:schemeClr val="bg1"/>
                </a:solidFill>
              </a:rPr>
              <a:t>GHz</a:t>
            </a:r>
            <a:r>
              <a:rPr lang="hu-HU" sz="2400" i="1" dirty="0">
                <a:solidFill>
                  <a:schemeClr val="bg1"/>
                </a:solidFill>
              </a:rPr>
              <a:t>, 4 nanométer, SC: 2192, MC: 7283</a:t>
            </a:r>
          </a:p>
          <a:p>
            <a:pPr lvl="2">
              <a:lnSpc>
                <a:spcPct val="100000"/>
              </a:lnSpc>
            </a:pPr>
            <a:endParaRPr lang="hu-HU" sz="2400" i="1" dirty="0">
              <a:solidFill>
                <a:schemeClr val="bg1"/>
              </a:solidFill>
            </a:endParaRPr>
          </a:p>
          <a:p>
            <a:pPr lvl="1">
              <a:lnSpc>
                <a:spcPct val="100000"/>
              </a:lnSpc>
            </a:pPr>
            <a:r>
              <a:rPr lang="hu-HU" b="1" dirty="0">
                <a:solidFill>
                  <a:schemeClr val="bg1"/>
                </a:solidFill>
              </a:rPr>
              <a:t>Apple: </a:t>
            </a:r>
            <a:r>
              <a:rPr lang="hu-HU" dirty="0">
                <a:solidFill>
                  <a:schemeClr val="bg1"/>
                </a:solidFill>
              </a:rPr>
              <a:t>Apple A18 (Pro?)</a:t>
            </a:r>
          </a:p>
          <a:p>
            <a:pPr lvl="2">
              <a:lnSpc>
                <a:spcPct val="100000"/>
              </a:lnSpc>
            </a:pPr>
            <a:r>
              <a:rPr lang="hu-HU" sz="2400" i="1" dirty="0">
                <a:solidFill>
                  <a:schemeClr val="bg1"/>
                </a:solidFill>
              </a:rPr>
              <a:t>Nem sokat lehet tudni róla, elvileg: 3 nm-es technológia</a:t>
            </a:r>
          </a:p>
          <a:p>
            <a:pPr marL="914400" lvl="2" indent="0">
              <a:lnSpc>
                <a:spcPct val="100000"/>
              </a:lnSpc>
              <a:buNone/>
            </a:pPr>
            <a:endParaRPr lang="hu-HU" sz="2800" i="1" dirty="0">
              <a:solidFill>
                <a:schemeClr val="bg1"/>
              </a:solidFill>
            </a:endParaRPr>
          </a:p>
          <a:p>
            <a:pPr lvl="1">
              <a:lnSpc>
                <a:spcPct val="100000"/>
              </a:lnSpc>
            </a:pPr>
            <a:r>
              <a:rPr lang="hu-HU" b="1" dirty="0" err="1">
                <a:solidFill>
                  <a:schemeClr val="bg1"/>
                </a:solidFill>
              </a:rPr>
              <a:t>MediaTek</a:t>
            </a:r>
            <a:r>
              <a:rPr lang="hu-HU" b="1" dirty="0">
                <a:solidFill>
                  <a:schemeClr val="bg1"/>
                </a:solidFill>
              </a:rPr>
              <a:t>: </a:t>
            </a:r>
            <a:r>
              <a:rPr lang="hu-HU" dirty="0" err="1">
                <a:solidFill>
                  <a:schemeClr val="bg1"/>
                </a:solidFill>
              </a:rPr>
              <a:t>Dimensity</a:t>
            </a:r>
            <a:r>
              <a:rPr lang="hu-HU" dirty="0">
                <a:solidFill>
                  <a:schemeClr val="bg1"/>
                </a:solidFill>
              </a:rPr>
              <a:t> 9300 (</a:t>
            </a:r>
            <a:r>
              <a:rPr lang="hu-HU" dirty="0" err="1">
                <a:solidFill>
                  <a:schemeClr val="bg1"/>
                </a:solidFill>
              </a:rPr>
              <a:t>Antutu</a:t>
            </a:r>
            <a:r>
              <a:rPr lang="hu-HU" dirty="0">
                <a:solidFill>
                  <a:schemeClr val="bg1"/>
                </a:solidFill>
              </a:rPr>
              <a:t>: </a:t>
            </a:r>
            <a:r>
              <a:rPr lang="hu-HU" dirty="0" err="1">
                <a:solidFill>
                  <a:schemeClr val="bg1"/>
                </a:solidFill>
              </a:rPr>
              <a:t>kb</a:t>
            </a:r>
            <a:r>
              <a:rPr lang="hu-HU" dirty="0">
                <a:solidFill>
                  <a:schemeClr val="bg1"/>
                </a:solidFill>
              </a:rPr>
              <a:t> </a:t>
            </a:r>
            <a:r>
              <a:rPr lang="hu-HU" b="1" dirty="0">
                <a:solidFill>
                  <a:schemeClr val="bg1"/>
                </a:solidFill>
              </a:rPr>
              <a:t>2.040.000 </a:t>
            </a:r>
            <a:r>
              <a:rPr lang="hu-HU" dirty="0">
                <a:solidFill>
                  <a:schemeClr val="bg1"/>
                </a:solidFill>
              </a:rPr>
              <a:t>pont)</a:t>
            </a:r>
          </a:p>
          <a:p>
            <a:pPr lvl="2">
              <a:lnSpc>
                <a:spcPct val="100000"/>
              </a:lnSpc>
            </a:pPr>
            <a:r>
              <a:rPr lang="hu-HU" sz="2400" i="1" dirty="0">
                <a:solidFill>
                  <a:schemeClr val="bg1"/>
                </a:solidFill>
              </a:rPr>
              <a:t>8 mag, 3.2 </a:t>
            </a:r>
            <a:r>
              <a:rPr lang="hu-HU" sz="2400" i="1" dirty="0" err="1">
                <a:solidFill>
                  <a:schemeClr val="bg1"/>
                </a:solidFill>
              </a:rPr>
              <a:t>GHz</a:t>
            </a:r>
            <a:r>
              <a:rPr lang="hu-HU" sz="2400" i="1" dirty="0">
                <a:solidFill>
                  <a:schemeClr val="bg1"/>
                </a:solidFill>
              </a:rPr>
              <a:t>, 4 nanométer, SC: 2215, MC: 7246</a:t>
            </a:r>
          </a:p>
        </p:txBody>
      </p:sp>
      <p:sp>
        <p:nvSpPr>
          <p:cNvPr id="6" name="AutoShape 2" descr="A képen Grafika, képernyőkép, Betűtípus, tervezés látható&#10;&#10;Automatikusan generált leírás"/>
          <p:cNvSpPr>
            <a:spLocks noChangeAspect="1" noChangeArrowheads="1"/>
          </p:cNvSpPr>
          <p:nvPr/>
        </p:nvSpPr>
        <p:spPr bwMode="auto">
          <a:xfrm>
            <a:off x="7594832" y="-256478"/>
            <a:ext cx="5813988" cy="5814007"/>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u-HU"/>
          </a:p>
        </p:txBody>
      </p:sp>
      <p:pic>
        <p:nvPicPr>
          <p:cNvPr id="4" name="Kép 3">
            <a:extLst>
              <a:ext uri="{FF2B5EF4-FFF2-40B4-BE49-F238E27FC236}">
                <a16:creationId xmlns:a16="http://schemas.microsoft.com/office/drawing/2014/main" id="{087881A9-08A4-C196-FEDB-921F0FA32F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0621" y="5219600"/>
            <a:ext cx="1609491" cy="1749447"/>
          </a:xfrm>
          <a:prstGeom prst="rect">
            <a:avLst/>
          </a:prstGeom>
        </p:spPr>
      </p:pic>
      <p:pic>
        <p:nvPicPr>
          <p:cNvPr id="5" name="Kép 4" descr="A képen Betűtípus, Grafika, képernyőkép, szöveg látható&#10;&#10;Automatikusan generált leírás">
            <a:extLst>
              <a:ext uri="{FF2B5EF4-FFF2-40B4-BE49-F238E27FC236}">
                <a16:creationId xmlns:a16="http://schemas.microsoft.com/office/drawing/2014/main" id="{E8962170-404A-7E9B-6AF2-E61E6D135F1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260298" y="5471378"/>
            <a:ext cx="3671404" cy="960875"/>
          </a:xfrm>
          <a:prstGeom prst="rect">
            <a:avLst/>
          </a:prstGeom>
        </p:spPr>
      </p:pic>
      <p:pic>
        <p:nvPicPr>
          <p:cNvPr id="8" name="Kép 7">
            <a:extLst>
              <a:ext uri="{FF2B5EF4-FFF2-40B4-BE49-F238E27FC236}">
                <a16:creationId xmlns:a16="http://schemas.microsoft.com/office/drawing/2014/main" id="{5F6F4608-5A70-3D59-B449-466F7DC3B0D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811888" y="5071560"/>
            <a:ext cx="1473035" cy="1749448"/>
          </a:xfrm>
          <a:prstGeom prst="rect">
            <a:avLst/>
          </a:prstGeom>
        </p:spPr>
      </p:pic>
    </p:spTree>
    <p:extLst>
      <p:ext uri="{BB962C8B-B14F-4D97-AF65-F5344CB8AC3E}">
        <p14:creationId xmlns:p14="http://schemas.microsoft.com/office/powerpoint/2010/main" val="13578991"/>
      </p:ext>
    </p:extLst>
  </p:cSld>
  <p:clrMapOvr>
    <a:masterClrMapping/>
  </p:clrMapOvr>
  <mc:AlternateContent xmlns:mc="http://schemas.openxmlformats.org/markup-compatibility/2006" xmlns:p14="http://schemas.microsoft.com/office/powerpoint/2010/main">
    <mc:Choice Requires="p14">
      <p:transition spd="slow" p14:dur="2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fade">
                                      <p:cBhvr>
                                        <p:cTn id="13" dur="1000"/>
                                        <p:tgtEl>
                                          <p:spTgt spid="3">
                                            <p:txEl>
                                              <p:pRg st="1" end="1"/>
                                            </p:txEl>
                                          </p:spTgt>
                                        </p:tgtEl>
                                      </p:cBhvr>
                                    </p:animEffect>
                                    <p:anim calcmode="lin" valueType="num">
                                      <p:cBhvr>
                                        <p:cTn id="14"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5" dur="1000" fill="hold"/>
                                        <p:tgtEl>
                                          <p:spTgt spid="3">
                                            <p:txEl>
                                              <p:pRg st="1" end="1"/>
                                            </p:txEl>
                                          </p:spTgt>
                                        </p:tgtEl>
                                        <p:attrNameLst>
                                          <p:attrName>ppt_y</p:attrName>
                                        </p:attrNameLst>
                                      </p:cBhvr>
                                      <p:tavLst>
                                        <p:tav tm="0">
                                          <p:val>
                                            <p:strVal val="#ppt_y+.1"/>
                                          </p:val>
                                        </p:tav>
                                        <p:tav tm="100000">
                                          <p:val>
                                            <p:strVal val="#ppt_y"/>
                                          </p:val>
                                        </p:tav>
                                      </p:tavLst>
                                    </p:anim>
                                  </p:childTnLst>
                                </p:cTn>
                              </p:par>
                              <p:par>
                                <p:cTn id="16" presetID="2" presetClass="entr" presetSubtype="4" fill="hold" nodeType="with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additive="base">
                                        <p:cTn id="18" dur="500" fill="hold"/>
                                        <p:tgtEl>
                                          <p:spTgt spid="4"/>
                                        </p:tgtEl>
                                        <p:attrNameLst>
                                          <p:attrName>ppt_x</p:attrName>
                                        </p:attrNameLst>
                                      </p:cBhvr>
                                      <p:tavLst>
                                        <p:tav tm="0">
                                          <p:val>
                                            <p:strVal val="#ppt_x"/>
                                          </p:val>
                                        </p:tav>
                                        <p:tav tm="100000">
                                          <p:val>
                                            <p:strVal val="#ppt_x"/>
                                          </p:val>
                                        </p:tav>
                                      </p:tavLst>
                                    </p:anim>
                                    <p:anim calcmode="lin" valueType="num">
                                      <p:cBhvr additive="base">
                                        <p:cTn id="19" dur="500" fill="hold"/>
                                        <p:tgtEl>
                                          <p:spTgt spid="4"/>
                                        </p:tgtEl>
                                        <p:attrNameLst>
                                          <p:attrName>ppt_y</p:attrName>
                                        </p:attrNameLst>
                                      </p:cBhvr>
                                      <p:tavLst>
                                        <p:tav tm="0">
                                          <p:val>
                                            <p:strVal val="1+#ppt_h/2"/>
                                          </p:val>
                                        </p:tav>
                                        <p:tav tm="100000">
                                          <p:val>
                                            <p:strVal val="#ppt_y"/>
                                          </p:val>
                                        </p:tav>
                                      </p:tavLst>
                                    </p:anim>
                                  </p:childTnLst>
                                </p:cTn>
                              </p:par>
                            </p:childTnLst>
                          </p:cTn>
                        </p:par>
                        <p:par>
                          <p:cTn id="20" fill="hold">
                            <p:stCondLst>
                              <p:cond delay="2000"/>
                            </p:stCondLst>
                            <p:childTnLst>
                              <p:par>
                                <p:cTn id="21" presetID="42" presetClass="entr" presetSubtype="0" fill="hold" nodeType="after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Effect transition="in" filter="fade">
                                      <p:cBhvr>
                                        <p:cTn id="23" dur="1000"/>
                                        <p:tgtEl>
                                          <p:spTgt spid="3">
                                            <p:txEl>
                                              <p:pRg st="2" end="2"/>
                                            </p:txEl>
                                          </p:spTgt>
                                        </p:tgtEl>
                                      </p:cBhvr>
                                    </p:animEffect>
                                    <p:anim calcmode="lin" valueType="num">
                                      <p:cBhvr>
                                        <p:cTn id="24"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5"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par>
                          <p:cTn id="26" fill="hold">
                            <p:stCondLst>
                              <p:cond delay="3000"/>
                            </p:stCondLst>
                            <p:childTnLst>
                              <p:par>
                                <p:cTn id="27" presetID="42" presetClass="entr" presetSubtype="0" fill="hold" nodeType="after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animEffect transition="in" filter="fade">
                                      <p:cBhvr>
                                        <p:cTn id="29" dur="1000"/>
                                        <p:tgtEl>
                                          <p:spTgt spid="3">
                                            <p:txEl>
                                              <p:pRg st="4" end="4"/>
                                            </p:txEl>
                                          </p:spTgt>
                                        </p:tgtEl>
                                      </p:cBhvr>
                                    </p:animEffect>
                                    <p:anim calcmode="lin" valueType="num">
                                      <p:cBhvr>
                                        <p:cTn id="30"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1" dur="1000" fill="hold"/>
                                        <p:tgtEl>
                                          <p:spTgt spid="3">
                                            <p:txEl>
                                              <p:pRg st="4" end="4"/>
                                            </p:txEl>
                                          </p:spTgt>
                                        </p:tgtEl>
                                        <p:attrNameLst>
                                          <p:attrName>ppt_y</p:attrName>
                                        </p:attrNameLst>
                                      </p:cBhvr>
                                      <p:tavLst>
                                        <p:tav tm="0">
                                          <p:val>
                                            <p:strVal val="#ppt_y+.1"/>
                                          </p:val>
                                        </p:tav>
                                        <p:tav tm="100000">
                                          <p:val>
                                            <p:strVal val="#ppt_y"/>
                                          </p:val>
                                        </p:tav>
                                      </p:tavLst>
                                    </p:anim>
                                  </p:childTnLst>
                                </p:cTn>
                              </p:par>
                              <p:par>
                                <p:cTn id="32" presetID="2" presetClass="entr" presetSubtype="4" fill="hold" nodeType="withEffect">
                                  <p:stCondLst>
                                    <p:cond delay="0"/>
                                  </p:stCondLst>
                                  <p:childTnLst>
                                    <p:set>
                                      <p:cBhvr>
                                        <p:cTn id="33" dur="1" fill="hold">
                                          <p:stCondLst>
                                            <p:cond delay="0"/>
                                          </p:stCondLst>
                                        </p:cTn>
                                        <p:tgtEl>
                                          <p:spTgt spid="8"/>
                                        </p:tgtEl>
                                        <p:attrNameLst>
                                          <p:attrName>style.visibility</p:attrName>
                                        </p:attrNameLst>
                                      </p:cBhvr>
                                      <p:to>
                                        <p:strVal val="visible"/>
                                      </p:to>
                                    </p:set>
                                    <p:anim calcmode="lin" valueType="num">
                                      <p:cBhvr additive="base">
                                        <p:cTn id="34" dur="500" fill="hold"/>
                                        <p:tgtEl>
                                          <p:spTgt spid="8"/>
                                        </p:tgtEl>
                                        <p:attrNameLst>
                                          <p:attrName>ppt_x</p:attrName>
                                        </p:attrNameLst>
                                      </p:cBhvr>
                                      <p:tavLst>
                                        <p:tav tm="0">
                                          <p:val>
                                            <p:strVal val="#ppt_x"/>
                                          </p:val>
                                        </p:tav>
                                        <p:tav tm="100000">
                                          <p:val>
                                            <p:strVal val="#ppt_x"/>
                                          </p:val>
                                        </p:tav>
                                      </p:tavLst>
                                    </p:anim>
                                    <p:anim calcmode="lin" valueType="num">
                                      <p:cBhvr additive="base">
                                        <p:cTn id="35" dur="500" fill="hold"/>
                                        <p:tgtEl>
                                          <p:spTgt spid="8"/>
                                        </p:tgtEl>
                                        <p:attrNameLst>
                                          <p:attrName>ppt_y</p:attrName>
                                        </p:attrNameLst>
                                      </p:cBhvr>
                                      <p:tavLst>
                                        <p:tav tm="0">
                                          <p:val>
                                            <p:strVal val="1+#ppt_h/2"/>
                                          </p:val>
                                        </p:tav>
                                        <p:tav tm="100000">
                                          <p:val>
                                            <p:strVal val="#ppt_y"/>
                                          </p:val>
                                        </p:tav>
                                      </p:tavLst>
                                    </p:anim>
                                  </p:childTnLst>
                                </p:cTn>
                              </p:par>
                            </p:childTnLst>
                          </p:cTn>
                        </p:par>
                        <p:par>
                          <p:cTn id="36" fill="hold">
                            <p:stCondLst>
                              <p:cond delay="4000"/>
                            </p:stCondLst>
                            <p:childTnLst>
                              <p:par>
                                <p:cTn id="37" presetID="42" presetClass="entr" presetSubtype="0" fill="hold" nodeType="afterEffect">
                                  <p:stCondLst>
                                    <p:cond delay="0"/>
                                  </p:stCondLst>
                                  <p:childTnLst>
                                    <p:set>
                                      <p:cBhvr>
                                        <p:cTn id="38" dur="1" fill="hold">
                                          <p:stCondLst>
                                            <p:cond delay="0"/>
                                          </p:stCondLst>
                                        </p:cTn>
                                        <p:tgtEl>
                                          <p:spTgt spid="3">
                                            <p:txEl>
                                              <p:pRg st="5" end="5"/>
                                            </p:txEl>
                                          </p:spTgt>
                                        </p:tgtEl>
                                        <p:attrNameLst>
                                          <p:attrName>style.visibility</p:attrName>
                                        </p:attrNameLst>
                                      </p:cBhvr>
                                      <p:to>
                                        <p:strVal val="visible"/>
                                      </p:to>
                                    </p:set>
                                    <p:animEffect transition="in" filter="fade">
                                      <p:cBhvr>
                                        <p:cTn id="39" dur="1000"/>
                                        <p:tgtEl>
                                          <p:spTgt spid="3">
                                            <p:txEl>
                                              <p:pRg st="5" end="5"/>
                                            </p:txEl>
                                          </p:spTgt>
                                        </p:tgtEl>
                                      </p:cBhvr>
                                    </p:animEffect>
                                    <p:anim calcmode="lin" valueType="num">
                                      <p:cBhvr>
                                        <p:cTn id="40"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1"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par>
                          <p:cTn id="42" fill="hold">
                            <p:stCondLst>
                              <p:cond delay="5000"/>
                            </p:stCondLst>
                            <p:childTnLst>
                              <p:par>
                                <p:cTn id="43" presetID="42" presetClass="entr" presetSubtype="0" fill="hold" nodeType="afterEffect">
                                  <p:stCondLst>
                                    <p:cond delay="0"/>
                                  </p:stCondLst>
                                  <p:childTnLst>
                                    <p:set>
                                      <p:cBhvr>
                                        <p:cTn id="44" dur="1" fill="hold">
                                          <p:stCondLst>
                                            <p:cond delay="0"/>
                                          </p:stCondLst>
                                        </p:cTn>
                                        <p:tgtEl>
                                          <p:spTgt spid="3">
                                            <p:txEl>
                                              <p:pRg st="7" end="7"/>
                                            </p:txEl>
                                          </p:spTgt>
                                        </p:tgtEl>
                                        <p:attrNameLst>
                                          <p:attrName>style.visibility</p:attrName>
                                        </p:attrNameLst>
                                      </p:cBhvr>
                                      <p:to>
                                        <p:strVal val="visible"/>
                                      </p:to>
                                    </p:set>
                                    <p:animEffect transition="in" filter="fade">
                                      <p:cBhvr>
                                        <p:cTn id="45" dur="1000"/>
                                        <p:tgtEl>
                                          <p:spTgt spid="3">
                                            <p:txEl>
                                              <p:pRg st="7" end="7"/>
                                            </p:txEl>
                                          </p:spTgt>
                                        </p:tgtEl>
                                      </p:cBhvr>
                                    </p:animEffect>
                                    <p:anim calcmode="lin" valueType="num">
                                      <p:cBhvr>
                                        <p:cTn id="46"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47"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par>
                          <p:cTn id="48" fill="hold">
                            <p:stCondLst>
                              <p:cond delay="6000"/>
                            </p:stCondLst>
                            <p:childTnLst>
                              <p:par>
                                <p:cTn id="49" presetID="42" presetClass="entr" presetSubtype="0" fill="hold" nodeType="afterEffect">
                                  <p:stCondLst>
                                    <p:cond delay="0"/>
                                  </p:stCondLst>
                                  <p:childTnLst>
                                    <p:set>
                                      <p:cBhvr>
                                        <p:cTn id="50" dur="1" fill="hold">
                                          <p:stCondLst>
                                            <p:cond delay="0"/>
                                          </p:stCondLst>
                                        </p:cTn>
                                        <p:tgtEl>
                                          <p:spTgt spid="3">
                                            <p:txEl>
                                              <p:pRg st="8" end="8"/>
                                            </p:txEl>
                                          </p:spTgt>
                                        </p:tgtEl>
                                        <p:attrNameLst>
                                          <p:attrName>style.visibility</p:attrName>
                                        </p:attrNameLst>
                                      </p:cBhvr>
                                      <p:to>
                                        <p:strVal val="visible"/>
                                      </p:to>
                                    </p:set>
                                    <p:animEffect transition="in" filter="fade">
                                      <p:cBhvr>
                                        <p:cTn id="51" dur="1000"/>
                                        <p:tgtEl>
                                          <p:spTgt spid="3">
                                            <p:txEl>
                                              <p:pRg st="8" end="8"/>
                                            </p:txEl>
                                          </p:spTgt>
                                        </p:tgtEl>
                                      </p:cBhvr>
                                    </p:animEffect>
                                    <p:anim calcmode="lin" valueType="num">
                                      <p:cBhvr>
                                        <p:cTn id="52"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53" dur="1000" fill="hold"/>
                                        <p:tgtEl>
                                          <p:spTgt spid="3">
                                            <p:txEl>
                                              <p:pRg st="8" end="8"/>
                                            </p:txEl>
                                          </p:spTgt>
                                        </p:tgtEl>
                                        <p:attrNameLst>
                                          <p:attrName>ppt_y</p:attrName>
                                        </p:attrNameLst>
                                      </p:cBhvr>
                                      <p:tavLst>
                                        <p:tav tm="0">
                                          <p:val>
                                            <p:strVal val="#ppt_y+.1"/>
                                          </p:val>
                                        </p:tav>
                                        <p:tav tm="100000">
                                          <p:val>
                                            <p:strVal val="#ppt_y"/>
                                          </p:val>
                                        </p:tav>
                                      </p:tavLst>
                                    </p:anim>
                                  </p:childTnLst>
                                </p:cTn>
                              </p:par>
                              <p:par>
                                <p:cTn id="54" presetID="2" presetClass="entr" presetSubtype="4" fill="hold" nodeType="withEffect">
                                  <p:stCondLst>
                                    <p:cond delay="0"/>
                                  </p:stCondLst>
                                  <p:childTnLst>
                                    <p:set>
                                      <p:cBhvr>
                                        <p:cTn id="55" dur="1" fill="hold">
                                          <p:stCondLst>
                                            <p:cond delay="0"/>
                                          </p:stCondLst>
                                        </p:cTn>
                                        <p:tgtEl>
                                          <p:spTgt spid="5"/>
                                        </p:tgtEl>
                                        <p:attrNameLst>
                                          <p:attrName>style.visibility</p:attrName>
                                        </p:attrNameLst>
                                      </p:cBhvr>
                                      <p:to>
                                        <p:strVal val="visible"/>
                                      </p:to>
                                    </p:set>
                                    <p:anim calcmode="lin" valueType="num">
                                      <p:cBhvr additive="base">
                                        <p:cTn id="56" dur="500" fill="hold"/>
                                        <p:tgtEl>
                                          <p:spTgt spid="5"/>
                                        </p:tgtEl>
                                        <p:attrNameLst>
                                          <p:attrName>ppt_x</p:attrName>
                                        </p:attrNameLst>
                                      </p:cBhvr>
                                      <p:tavLst>
                                        <p:tav tm="0">
                                          <p:val>
                                            <p:strVal val="#ppt_x"/>
                                          </p:val>
                                        </p:tav>
                                        <p:tav tm="100000">
                                          <p:val>
                                            <p:strVal val="#ppt_x"/>
                                          </p:val>
                                        </p:tav>
                                      </p:tavLst>
                                    </p:anim>
                                    <p:anim calcmode="lin" valueType="num">
                                      <p:cBhvr additive="base">
                                        <p:cTn id="57"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Cím 1"/>
          <p:cNvSpPr>
            <a:spLocks noGrp="1"/>
          </p:cNvSpPr>
          <p:nvPr>
            <p:ph type="title"/>
          </p:nvPr>
        </p:nvSpPr>
        <p:spPr>
          <a:xfrm>
            <a:off x="1295400" y="106856"/>
            <a:ext cx="6431602" cy="1812629"/>
          </a:xfrm>
        </p:spPr>
        <p:txBody>
          <a:bodyPr anchor="b">
            <a:normAutofit/>
          </a:bodyPr>
          <a:lstStyle/>
          <a:p>
            <a:r>
              <a:rPr lang="hu-HU" dirty="0">
                <a:solidFill>
                  <a:schemeClr val="bg1"/>
                </a:solidFill>
                <a:latin typeface="Algerian" panose="04020705040A02060702" pitchFamily="82" charset="0"/>
              </a:rPr>
              <a:t>PC PROCESSZOR FOGLALATOK</a:t>
            </a:r>
          </a:p>
        </p:txBody>
      </p:sp>
      <p:cxnSp>
        <p:nvCxnSpPr>
          <p:cNvPr id="19" name="Straight Connector 18">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 y="2026340"/>
            <a:ext cx="6095999"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artalom helye 2"/>
          <p:cNvSpPr>
            <a:spLocks noGrp="1"/>
          </p:cNvSpPr>
          <p:nvPr>
            <p:ph idx="1"/>
          </p:nvPr>
        </p:nvSpPr>
        <p:spPr>
          <a:xfrm>
            <a:off x="1295400" y="2288833"/>
            <a:ext cx="4800600" cy="4431875"/>
          </a:xfrm>
        </p:spPr>
        <p:txBody>
          <a:bodyPr>
            <a:normAutofit/>
          </a:bodyPr>
          <a:lstStyle/>
          <a:p>
            <a:pPr marL="0" indent="0">
              <a:buNone/>
            </a:pPr>
            <a:r>
              <a:rPr lang="hu-HU" b="1" dirty="0">
                <a:solidFill>
                  <a:schemeClr val="bg1"/>
                </a:solidFill>
              </a:rPr>
              <a:t>- Fontos a foglalat típusa alaplap/processzor vásárlásnál</a:t>
            </a:r>
          </a:p>
          <a:p>
            <a:pPr marL="0" indent="0">
              <a:buNone/>
            </a:pPr>
            <a:r>
              <a:rPr lang="hu-HU" b="1" dirty="0">
                <a:solidFill>
                  <a:schemeClr val="bg1"/>
                </a:solidFill>
              </a:rPr>
              <a:t>- Lényegében egy csatlakozó, amibe helyezzük a processzort</a:t>
            </a:r>
          </a:p>
          <a:p>
            <a:pPr marL="0" indent="0">
              <a:buNone/>
            </a:pPr>
            <a:r>
              <a:rPr lang="hu-HU" b="1" dirty="0">
                <a:solidFill>
                  <a:schemeClr val="bg1"/>
                </a:solidFill>
              </a:rPr>
              <a:t>- 2 fő foglalat: LGA és AM (Intel és AMD)</a:t>
            </a:r>
          </a:p>
          <a:p>
            <a:pPr marL="0" indent="0">
              <a:buNone/>
            </a:pPr>
            <a:r>
              <a:rPr lang="hu-HU" b="1" dirty="0">
                <a:solidFill>
                  <a:schemeClr val="bg1"/>
                </a:solidFill>
              </a:rPr>
              <a:t>- Aktuális foglalatok: </a:t>
            </a:r>
          </a:p>
          <a:p>
            <a:pPr marL="0" indent="0">
              <a:buNone/>
            </a:pPr>
            <a:r>
              <a:rPr lang="hu-HU" b="1" dirty="0">
                <a:solidFill>
                  <a:schemeClr val="bg1"/>
                </a:solidFill>
              </a:rPr>
              <a:t>	- Intel: LGA1151</a:t>
            </a:r>
          </a:p>
          <a:p>
            <a:pPr marL="0" indent="0">
              <a:buNone/>
            </a:pPr>
            <a:r>
              <a:rPr lang="hu-HU" b="1" dirty="0">
                <a:solidFill>
                  <a:schemeClr val="bg1"/>
                </a:solidFill>
              </a:rPr>
              <a:t>	- AMD: AM5</a:t>
            </a:r>
          </a:p>
        </p:txBody>
      </p:sp>
      <p:pic>
        <p:nvPicPr>
          <p:cNvPr id="7" name="Kép 6" descr="A képen elektronika, Elektronikus eszköz, Elektrontechnika, gép látható&#10;&#10;Automatikusan generált leírás">
            <a:extLst>
              <a:ext uri="{FF2B5EF4-FFF2-40B4-BE49-F238E27FC236}">
                <a16:creationId xmlns:a16="http://schemas.microsoft.com/office/drawing/2014/main" id="{411B6318-AA20-85B2-DFB2-A3C1EB25319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301336" y="369913"/>
            <a:ext cx="2276354" cy="2784532"/>
          </a:xfrm>
          <a:prstGeom prst="rect">
            <a:avLst/>
          </a:prstGeom>
        </p:spPr>
      </p:pic>
      <p:sp>
        <p:nvSpPr>
          <p:cNvPr id="21" name="Rectangle 20">
            <a:extLst>
              <a:ext uri="{FF2B5EF4-FFF2-40B4-BE49-F238E27FC236}">
                <a16:creationId xmlns:a16="http://schemas.microsoft.com/office/drawing/2014/main" id="{C87417AF-190E-4D6E-AFA6-7D3E84B0B4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1603" y="182859"/>
            <a:ext cx="3996261" cy="3177496"/>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Kép 11" descr="A képen elektronika, fekete-fehér, számítógép látható&#10;&#10;Automatikusan generált leírás">
            <a:extLst>
              <a:ext uri="{FF2B5EF4-FFF2-40B4-BE49-F238E27FC236}">
                <a16:creationId xmlns:a16="http://schemas.microsoft.com/office/drawing/2014/main" id="{8BCBD0FB-EB37-95F9-11F4-B639C47361B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569500" y="3730267"/>
            <a:ext cx="2526961" cy="2784532"/>
          </a:xfrm>
          <a:prstGeom prst="rect">
            <a:avLst/>
          </a:prstGeom>
        </p:spPr>
      </p:pic>
      <p:sp>
        <p:nvSpPr>
          <p:cNvPr id="23" name="Rectangle 22">
            <a:extLst>
              <a:ext uri="{FF2B5EF4-FFF2-40B4-BE49-F238E27FC236}">
                <a16:creationId xmlns:a16="http://schemas.microsoft.com/office/drawing/2014/main" id="{80B30ED8-273E-4C07-8568-2FE5CC5C48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5071" y="3543213"/>
            <a:ext cx="3996261" cy="3177496"/>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51618584"/>
      </p:ext>
    </p:extLst>
  </p:cSld>
  <p:clrMapOvr>
    <a:masterClrMapping/>
  </p:clrMapOvr>
  <mc:AlternateContent xmlns:mc="http://schemas.openxmlformats.org/markup-compatibility/2006" xmlns:p14="http://schemas.microsoft.com/office/powerpoint/2010/main">
    <mc:Choice Requires="p14">
      <p:transition spd="slow" p14:dur="2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fade">
                                      <p:cBhvr>
                                        <p:cTn id="13" dur="1000"/>
                                        <p:tgtEl>
                                          <p:spTgt spid="3">
                                            <p:txEl>
                                              <p:pRg st="1" end="1"/>
                                            </p:txEl>
                                          </p:spTgt>
                                        </p:tgtEl>
                                      </p:cBhvr>
                                    </p:animEffect>
                                    <p:anim calcmode="lin" valueType="num">
                                      <p:cBhvr>
                                        <p:cTn id="14"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5"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1000"/>
                                        <p:tgtEl>
                                          <p:spTgt spid="3">
                                            <p:txEl>
                                              <p:pRg st="2" end="2"/>
                                            </p:txEl>
                                          </p:spTgt>
                                        </p:tgtEl>
                                      </p:cBhvr>
                                    </p:animEffect>
                                    <p:anim calcmode="lin" valueType="num">
                                      <p:cBhvr>
                                        <p:cTn id="20"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nodeType="after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Effect transition="in" filter="fade">
                                      <p:cBhvr>
                                        <p:cTn id="25" dur="1000"/>
                                        <p:tgtEl>
                                          <p:spTgt spid="3">
                                            <p:txEl>
                                              <p:pRg st="3" end="3"/>
                                            </p:txEl>
                                          </p:spTgt>
                                        </p:tgtEl>
                                      </p:cBhvr>
                                    </p:animEffect>
                                    <p:anim calcmode="lin" valueType="num">
                                      <p:cBhvr>
                                        <p:cTn id="26"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7"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par>
                          <p:cTn id="28" fill="hold">
                            <p:stCondLst>
                              <p:cond delay="4000"/>
                            </p:stCondLst>
                            <p:childTnLst>
                              <p:par>
                                <p:cTn id="29" presetID="42" presetClass="entr" presetSubtype="0" fill="hold" nodeType="after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Effect transition="in" filter="fade">
                                      <p:cBhvr>
                                        <p:cTn id="31" dur="1000"/>
                                        <p:tgtEl>
                                          <p:spTgt spid="3">
                                            <p:txEl>
                                              <p:pRg st="4" end="4"/>
                                            </p:txEl>
                                          </p:spTgt>
                                        </p:tgtEl>
                                      </p:cBhvr>
                                    </p:animEffect>
                                    <p:anim calcmode="lin" valueType="num">
                                      <p:cBhvr>
                                        <p:cTn id="32"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3"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par>
                          <p:cTn id="34" fill="hold">
                            <p:stCondLst>
                              <p:cond delay="5000"/>
                            </p:stCondLst>
                            <p:childTnLst>
                              <p:par>
                                <p:cTn id="35" presetID="42" presetClass="entr" presetSubtype="0" fill="hold" nodeType="after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Effect transition="in" filter="fade">
                                      <p:cBhvr>
                                        <p:cTn id="37" dur="1000"/>
                                        <p:tgtEl>
                                          <p:spTgt spid="3">
                                            <p:txEl>
                                              <p:pRg st="5" end="5"/>
                                            </p:txEl>
                                          </p:spTgt>
                                        </p:tgtEl>
                                      </p:cBhvr>
                                    </p:animEffect>
                                    <p:anim calcmode="lin" valueType="num">
                                      <p:cBhvr>
                                        <p:cTn id="38"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9"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a:xfrm>
            <a:off x="838200" y="283238"/>
            <a:ext cx="10515600" cy="1325563"/>
          </a:xfrm>
        </p:spPr>
        <p:txBody>
          <a:bodyPr/>
          <a:lstStyle/>
          <a:p>
            <a:r>
              <a:rPr lang="hu-HU" dirty="0">
                <a:solidFill>
                  <a:schemeClr val="bg1"/>
                </a:solidFill>
                <a:latin typeface="Algerian" panose="04020705040A02060702" pitchFamily="82" charset="0"/>
              </a:rPr>
              <a:t>PC Processzor vásárlás</a:t>
            </a:r>
          </a:p>
        </p:txBody>
      </p:sp>
      <p:sp>
        <p:nvSpPr>
          <p:cNvPr id="3" name="Tartalom helye 2"/>
          <p:cNvSpPr>
            <a:spLocks noGrp="1"/>
          </p:cNvSpPr>
          <p:nvPr>
            <p:ph idx="1"/>
          </p:nvPr>
        </p:nvSpPr>
        <p:spPr>
          <a:xfrm>
            <a:off x="838200" y="2298118"/>
            <a:ext cx="10515600" cy="2892861"/>
          </a:xfrm>
        </p:spPr>
        <p:txBody>
          <a:bodyPr/>
          <a:lstStyle/>
          <a:p>
            <a:pPr>
              <a:lnSpc>
                <a:spcPct val="100000"/>
              </a:lnSpc>
            </a:pPr>
            <a:r>
              <a:rPr lang="hu-HU" b="1" u="sng" dirty="0">
                <a:solidFill>
                  <a:schemeClr val="bg1"/>
                </a:solidFill>
              </a:rPr>
              <a:t>Magok száma:</a:t>
            </a:r>
            <a:r>
              <a:rPr lang="hu-HU" b="1" dirty="0">
                <a:solidFill>
                  <a:schemeClr val="bg1"/>
                </a:solidFill>
              </a:rPr>
              <a:t> </a:t>
            </a:r>
            <a:r>
              <a:rPr lang="hu-HU" dirty="0">
                <a:solidFill>
                  <a:schemeClr val="bg1"/>
                </a:solidFill>
              </a:rPr>
              <a:t>elosztódnak a processzor feladatai a magok között</a:t>
            </a:r>
          </a:p>
          <a:p>
            <a:pPr>
              <a:lnSpc>
                <a:spcPct val="100000"/>
              </a:lnSpc>
            </a:pPr>
            <a:r>
              <a:rPr lang="hu-HU" b="1" u="sng" dirty="0">
                <a:solidFill>
                  <a:schemeClr val="bg1"/>
                </a:solidFill>
              </a:rPr>
              <a:t>Foglalat:</a:t>
            </a:r>
            <a:r>
              <a:rPr lang="hu-HU" b="1" dirty="0">
                <a:solidFill>
                  <a:schemeClr val="bg1"/>
                </a:solidFill>
              </a:rPr>
              <a:t> </a:t>
            </a:r>
            <a:r>
              <a:rPr lang="hu-HU" dirty="0">
                <a:solidFill>
                  <a:schemeClr val="bg1"/>
                </a:solidFill>
              </a:rPr>
              <a:t>LGA (Intel) vagy AM (AMD)</a:t>
            </a:r>
          </a:p>
          <a:p>
            <a:pPr>
              <a:lnSpc>
                <a:spcPct val="100000"/>
              </a:lnSpc>
            </a:pPr>
            <a:r>
              <a:rPr lang="hu-HU" b="1" u="sng" dirty="0">
                <a:solidFill>
                  <a:schemeClr val="bg1"/>
                </a:solidFill>
              </a:rPr>
              <a:t>Órajel:</a:t>
            </a:r>
            <a:r>
              <a:rPr lang="hu-HU" dirty="0">
                <a:solidFill>
                  <a:schemeClr val="bg1"/>
                </a:solidFill>
              </a:rPr>
              <a:t> a processzor sebessége (Hz -&gt; </a:t>
            </a:r>
            <a:r>
              <a:rPr lang="hu-HU" dirty="0" err="1">
                <a:solidFill>
                  <a:schemeClr val="bg1"/>
                </a:solidFill>
              </a:rPr>
              <a:t>Ghz</a:t>
            </a:r>
            <a:r>
              <a:rPr lang="hu-HU" dirty="0">
                <a:solidFill>
                  <a:schemeClr val="bg1"/>
                </a:solidFill>
              </a:rPr>
              <a:t>)</a:t>
            </a:r>
          </a:p>
          <a:p>
            <a:pPr>
              <a:lnSpc>
                <a:spcPct val="100000"/>
              </a:lnSpc>
            </a:pPr>
            <a:r>
              <a:rPr lang="hu-HU" b="1" u="sng" dirty="0">
                <a:solidFill>
                  <a:schemeClr val="bg1"/>
                </a:solidFill>
              </a:rPr>
              <a:t>TDP:</a:t>
            </a:r>
            <a:r>
              <a:rPr lang="hu-HU" b="1" dirty="0">
                <a:solidFill>
                  <a:schemeClr val="bg1"/>
                </a:solidFill>
              </a:rPr>
              <a:t> </a:t>
            </a:r>
            <a:r>
              <a:rPr lang="hu-HU" dirty="0">
                <a:solidFill>
                  <a:schemeClr val="bg1"/>
                </a:solidFill>
              </a:rPr>
              <a:t>megmutatja hogy a CPU mennyit hőt bocsát el</a:t>
            </a:r>
          </a:p>
          <a:p>
            <a:pPr>
              <a:lnSpc>
                <a:spcPct val="100000"/>
              </a:lnSpc>
            </a:pPr>
            <a:r>
              <a:rPr lang="hu-HU" u="sng" dirty="0">
                <a:solidFill>
                  <a:schemeClr val="bg1"/>
                </a:solidFill>
              </a:rPr>
              <a:t>Gyorsítótár:</a:t>
            </a:r>
            <a:r>
              <a:rPr lang="hu-HU" dirty="0">
                <a:solidFill>
                  <a:schemeClr val="bg1"/>
                </a:solidFill>
              </a:rPr>
              <a:t> ideiglenes fájlok tárolására alkalmas</a:t>
            </a:r>
          </a:p>
        </p:txBody>
      </p:sp>
    </p:spTree>
    <p:extLst>
      <p:ext uri="{BB962C8B-B14F-4D97-AF65-F5344CB8AC3E}">
        <p14:creationId xmlns:p14="http://schemas.microsoft.com/office/powerpoint/2010/main" val="2124046089"/>
      </p:ext>
    </p:extLst>
  </p:cSld>
  <p:clrMapOvr>
    <a:masterClrMapping/>
  </p:clrMapOvr>
  <mc:AlternateContent xmlns:mc="http://schemas.openxmlformats.org/markup-compatibility/2006" xmlns:p14="http://schemas.microsoft.com/office/powerpoint/2010/main">
    <mc:Choice Requires="p14">
      <p:transition spd="slow" p14:dur="2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fade">
                                      <p:cBhvr>
                                        <p:cTn id="13" dur="1000"/>
                                        <p:tgtEl>
                                          <p:spTgt spid="3">
                                            <p:txEl>
                                              <p:pRg st="1" end="1"/>
                                            </p:txEl>
                                          </p:spTgt>
                                        </p:tgtEl>
                                      </p:cBhvr>
                                    </p:animEffect>
                                    <p:anim calcmode="lin" valueType="num">
                                      <p:cBhvr>
                                        <p:cTn id="14"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5"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1000"/>
                                        <p:tgtEl>
                                          <p:spTgt spid="3">
                                            <p:txEl>
                                              <p:pRg st="2" end="2"/>
                                            </p:txEl>
                                          </p:spTgt>
                                        </p:tgtEl>
                                      </p:cBhvr>
                                    </p:animEffect>
                                    <p:anim calcmode="lin" valueType="num">
                                      <p:cBhvr>
                                        <p:cTn id="20"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nodeType="after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Effect transition="in" filter="fade">
                                      <p:cBhvr>
                                        <p:cTn id="25" dur="1000"/>
                                        <p:tgtEl>
                                          <p:spTgt spid="3">
                                            <p:txEl>
                                              <p:pRg st="3" end="3"/>
                                            </p:txEl>
                                          </p:spTgt>
                                        </p:tgtEl>
                                      </p:cBhvr>
                                    </p:animEffect>
                                    <p:anim calcmode="lin" valueType="num">
                                      <p:cBhvr>
                                        <p:cTn id="26"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7"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par>
                          <p:cTn id="28" fill="hold">
                            <p:stCondLst>
                              <p:cond delay="4000"/>
                            </p:stCondLst>
                            <p:childTnLst>
                              <p:par>
                                <p:cTn id="29" presetID="42" presetClass="entr" presetSubtype="0" fill="hold" nodeType="after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Effect transition="in" filter="fade">
                                      <p:cBhvr>
                                        <p:cTn id="31" dur="1000"/>
                                        <p:tgtEl>
                                          <p:spTgt spid="3">
                                            <p:txEl>
                                              <p:pRg st="4" end="4"/>
                                            </p:txEl>
                                          </p:spTgt>
                                        </p:tgtEl>
                                      </p:cBhvr>
                                    </p:animEffect>
                                    <p:anim calcmode="lin" valueType="num">
                                      <p:cBhvr>
                                        <p:cTn id="32"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3"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A708D5EA-0D26-9659-7B3F-7E8A9252E5A3}"/>
              </a:ext>
            </a:extLst>
          </p:cNvPr>
          <p:cNvSpPr>
            <a:spLocks noGrp="1"/>
          </p:cNvSpPr>
          <p:nvPr>
            <p:ph type="title"/>
          </p:nvPr>
        </p:nvSpPr>
        <p:spPr>
          <a:xfrm>
            <a:off x="838200" y="1756125"/>
            <a:ext cx="10515600" cy="1325563"/>
          </a:xfrm>
        </p:spPr>
        <p:txBody>
          <a:bodyPr>
            <a:normAutofit/>
          </a:bodyPr>
          <a:lstStyle/>
          <a:p>
            <a:pPr algn="ctr"/>
            <a:r>
              <a:rPr lang="hu-HU" sz="6600" b="1" dirty="0">
                <a:solidFill>
                  <a:schemeClr val="bg1"/>
                </a:solidFill>
                <a:latin typeface="ADLaM Display" panose="020F0502020204030204" pitchFamily="2" charset="0"/>
                <a:ea typeface="ADLaM Display" panose="020F0502020204030204" pitchFamily="2" charset="0"/>
                <a:cs typeface="ADLaM Display" panose="020F0502020204030204" pitchFamily="2" charset="0"/>
              </a:rPr>
              <a:t>Köszönjük a figyelmet!</a:t>
            </a:r>
          </a:p>
        </p:txBody>
      </p:sp>
      <p:sp>
        <p:nvSpPr>
          <p:cNvPr id="3" name="Szövegdoboz 2"/>
          <p:cNvSpPr txBox="1"/>
          <p:nvPr/>
        </p:nvSpPr>
        <p:spPr>
          <a:xfrm>
            <a:off x="782444" y="3517623"/>
            <a:ext cx="10627112" cy="923330"/>
          </a:xfrm>
          <a:prstGeom prst="rect">
            <a:avLst/>
          </a:prstGeom>
          <a:noFill/>
        </p:spPr>
        <p:txBody>
          <a:bodyPr wrap="square" rtlCol="0">
            <a:spAutoFit/>
          </a:bodyPr>
          <a:lstStyle/>
          <a:p>
            <a:r>
              <a:rPr lang="hu-HU" dirty="0">
                <a:solidFill>
                  <a:schemeClr val="bg1"/>
                </a:solidFill>
              </a:rPr>
              <a:t>01001011 11000011 10110110 01110011 01111010 11000011 10110110 01101110 01101010 11000011 10111100 01101011 00100000 01100001 00100000 01100110 01101001 01100111 01111001 01100101 01101100 01101101 01100101 01110100 00100001</a:t>
            </a:r>
          </a:p>
        </p:txBody>
      </p:sp>
      <p:sp>
        <p:nvSpPr>
          <p:cNvPr id="4" name="Szövegdoboz 3"/>
          <p:cNvSpPr txBox="1"/>
          <p:nvPr/>
        </p:nvSpPr>
        <p:spPr>
          <a:xfrm>
            <a:off x="838200" y="4876888"/>
            <a:ext cx="10627112" cy="1631216"/>
          </a:xfrm>
          <a:prstGeom prst="rect">
            <a:avLst/>
          </a:prstGeom>
          <a:noFill/>
        </p:spPr>
        <p:txBody>
          <a:bodyPr wrap="square" rtlCol="0">
            <a:spAutoFit/>
          </a:bodyPr>
          <a:lstStyle/>
          <a:p>
            <a:r>
              <a:rPr lang="hu-HU" sz="2800" dirty="0">
                <a:solidFill>
                  <a:schemeClr val="bg1"/>
                </a:solidFill>
                <a:sym typeface="Wingdings" panose="05000000000000000000" pitchFamily="2" charset="2"/>
              </a:rPr>
              <a:t></a:t>
            </a:r>
            <a:endParaRPr lang="hu-HU" sz="2800" dirty="0">
              <a:solidFill>
                <a:schemeClr val="bg1"/>
              </a:solidFill>
            </a:endParaRPr>
          </a:p>
          <a:p>
            <a:r>
              <a:rPr lang="hu-HU" dirty="0">
                <a:solidFill>
                  <a:schemeClr val="bg1"/>
                </a:solidFill>
              </a:rPr>
              <a:t>01000110 01000011 00100000 01000010 01100001 01110010 01100011 01100101 01101100 01101111 01101110 01100001 00100000 00101101 00100000 01010010 01100101 01100001 01101100 00100000 01001101 01100001 01100100 01110010 01101001 01100100 00100000 00110001 00100000 00101101 00100000 00110010</a:t>
            </a:r>
          </a:p>
        </p:txBody>
      </p:sp>
    </p:spTree>
    <p:extLst>
      <p:ext uri="{BB962C8B-B14F-4D97-AF65-F5344CB8AC3E}">
        <p14:creationId xmlns:p14="http://schemas.microsoft.com/office/powerpoint/2010/main" val="266978267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a:xfrm>
            <a:off x="838200" y="283238"/>
            <a:ext cx="10515600" cy="1325563"/>
          </a:xfrm>
        </p:spPr>
        <p:txBody>
          <a:bodyPr/>
          <a:lstStyle/>
          <a:p>
            <a:r>
              <a:rPr lang="hu-HU" dirty="0">
                <a:solidFill>
                  <a:schemeClr val="bg1"/>
                </a:solidFill>
                <a:latin typeface="Algerian" panose="04020705040A02060702" pitchFamily="82" charset="0"/>
              </a:rPr>
              <a:t>Források</a:t>
            </a:r>
          </a:p>
        </p:txBody>
      </p:sp>
      <p:sp>
        <p:nvSpPr>
          <p:cNvPr id="3" name="Tartalom helye 2"/>
          <p:cNvSpPr>
            <a:spLocks noGrp="1"/>
          </p:cNvSpPr>
          <p:nvPr>
            <p:ph idx="1"/>
          </p:nvPr>
        </p:nvSpPr>
        <p:spPr>
          <a:xfrm>
            <a:off x="838200" y="2298118"/>
            <a:ext cx="10515600" cy="4129576"/>
          </a:xfrm>
        </p:spPr>
        <p:txBody>
          <a:bodyPr>
            <a:normAutofit fontScale="77500" lnSpcReduction="20000"/>
          </a:bodyPr>
          <a:lstStyle/>
          <a:p>
            <a:pPr marL="0" indent="0">
              <a:lnSpc>
                <a:spcPct val="100000"/>
              </a:lnSpc>
              <a:buNone/>
            </a:pPr>
            <a:r>
              <a:rPr lang="hu-HU" dirty="0">
                <a:solidFill>
                  <a:schemeClr val="bg1"/>
                </a:solidFill>
              </a:rPr>
              <a:t>https://www.alza.hu/mi-a-processzor</a:t>
            </a:r>
          </a:p>
          <a:p>
            <a:pPr marL="0" indent="0">
              <a:lnSpc>
                <a:spcPct val="100000"/>
              </a:lnSpc>
              <a:buNone/>
            </a:pPr>
            <a:r>
              <a:rPr lang="hu-HU" dirty="0">
                <a:solidFill>
                  <a:schemeClr val="bg1"/>
                </a:solidFill>
              </a:rPr>
              <a:t>https://bytech.hu/processzor/ https://hu.wikipedia.org/wiki/Central_processing_unit https://hu.wikipedia.org/wiki/Processzorfoglalat https://hu.frwiki.wiki/wiki/Processeur </a:t>
            </a:r>
            <a:r>
              <a:rPr lang="hu-HU" dirty="0">
                <a:solidFill>
                  <a:schemeClr val="bg1"/>
                </a:solidFill>
                <a:hlinkClick r:id="rId2">
                  <a:extLst>
                    <a:ext uri="{A12FA001-AC4F-418D-AE19-62706E023703}">
                      <ahyp:hlinkClr xmlns:ahyp="http://schemas.microsoft.com/office/drawing/2018/hyperlinkcolor" val="tx"/>
                    </a:ext>
                  </a:extLst>
                </a:hlinkClick>
              </a:rPr>
              <a:t>http://users.atw.hu/tfginfo/ht/hardver/CPU.htm</a:t>
            </a:r>
            <a:endParaRPr lang="hu-HU" dirty="0">
              <a:solidFill>
                <a:schemeClr val="bg1"/>
              </a:solidFill>
            </a:endParaRPr>
          </a:p>
          <a:p>
            <a:pPr marL="0" indent="0">
              <a:lnSpc>
                <a:spcPct val="100000"/>
              </a:lnSpc>
              <a:buNone/>
            </a:pPr>
            <a:r>
              <a:rPr lang="hu-HU" dirty="0">
                <a:solidFill>
                  <a:schemeClr val="bg1"/>
                </a:solidFill>
                <a:hlinkClick r:id="rId3">
                  <a:extLst>
                    <a:ext uri="{A12FA001-AC4F-418D-AE19-62706E023703}">
                      <ahyp:hlinkClr xmlns:ahyp="http://schemas.microsoft.com/office/drawing/2018/hyperlinkcolor" val="tx"/>
                    </a:ext>
                  </a:extLst>
                </a:hlinkClick>
              </a:rPr>
              <a:t>https://slideplayer.hu/slide/2118473/</a:t>
            </a:r>
            <a:endParaRPr lang="hu-HU" dirty="0">
              <a:solidFill>
                <a:schemeClr val="bg1"/>
              </a:solidFill>
            </a:endParaRPr>
          </a:p>
          <a:p>
            <a:pPr marL="0" indent="0">
              <a:buNone/>
            </a:pPr>
            <a:r>
              <a:rPr lang="hu-HU" dirty="0">
                <a:solidFill>
                  <a:schemeClr val="bg1"/>
                </a:solidFill>
                <a:hlinkClick r:id="rId4">
                  <a:extLst>
                    <a:ext uri="{A12FA001-AC4F-418D-AE19-62706E023703}">
                      <ahyp:hlinkClr xmlns:ahyp="http://schemas.microsoft.com/office/drawing/2018/hyperlinkcolor" val="tx"/>
                    </a:ext>
                  </a:extLst>
                </a:hlinkClick>
              </a:rPr>
              <a:t>https://bestofcafe.hu/mi_a_ram.html</a:t>
            </a:r>
            <a:endParaRPr lang="hu-HU" dirty="0">
              <a:solidFill>
                <a:schemeClr val="bg1"/>
              </a:solidFill>
            </a:endParaRPr>
          </a:p>
          <a:p>
            <a:pPr marL="0" indent="0">
              <a:buNone/>
            </a:pPr>
            <a:r>
              <a:rPr lang="hu-HU" dirty="0">
                <a:solidFill>
                  <a:schemeClr val="bg1"/>
                </a:solidFill>
                <a:hlinkClick r:id="rId5">
                  <a:extLst>
                    <a:ext uri="{A12FA001-AC4F-418D-AE19-62706E023703}">
                      <ahyp:hlinkClr xmlns:ahyp="http://schemas.microsoft.com/office/drawing/2018/hyperlinkcolor" val="tx"/>
                    </a:ext>
                  </a:extLst>
                </a:hlinkClick>
              </a:rPr>
              <a:t>https://www.pcx.hu/Minden-amit-RAM-tudni-erdemes-1</a:t>
            </a:r>
            <a:endParaRPr lang="hu-HU" dirty="0">
              <a:solidFill>
                <a:schemeClr val="bg1"/>
              </a:solidFill>
            </a:endParaRPr>
          </a:p>
          <a:p>
            <a:pPr marL="0" indent="0">
              <a:buNone/>
            </a:pPr>
            <a:r>
              <a:rPr lang="hu-HU" dirty="0">
                <a:solidFill>
                  <a:schemeClr val="bg1"/>
                </a:solidFill>
                <a:hlinkClick r:id="rId6">
                  <a:extLst>
                    <a:ext uri="{A12FA001-AC4F-418D-AE19-62706E023703}">
                      <ahyp:hlinkClr xmlns:ahyp="http://schemas.microsoft.com/office/drawing/2018/hyperlinkcolor" val="tx"/>
                    </a:ext>
                  </a:extLst>
                </a:hlinkClick>
              </a:rPr>
              <a:t>https://hu.wikipedia.org/wiki/Mem%C3%B3ria_(sz%C3%A1m%C3%ADt%C3%A1stechnika)</a:t>
            </a:r>
            <a:endParaRPr lang="hu-HU" dirty="0">
              <a:solidFill>
                <a:schemeClr val="bg1"/>
              </a:solidFill>
            </a:endParaRPr>
          </a:p>
          <a:p>
            <a:pPr marL="0" indent="0">
              <a:buNone/>
            </a:pPr>
            <a:r>
              <a:rPr lang="hu-HU" dirty="0">
                <a:solidFill>
                  <a:schemeClr val="bg1"/>
                </a:solidFill>
                <a:hlinkClick r:id="rId7"/>
              </a:rPr>
              <a:t>https://www.alza.hu/fogalomtar/ram-memoria-tipusok</a:t>
            </a:r>
            <a:endParaRPr lang="hu-HU" dirty="0">
              <a:solidFill>
                <a:schemeClr val="bg1"/>
              </a:solidFill>
            </a:endParaRPr>
          </a:p>
          <a:p>
            <a:pPr marL="0" indent="0">
              <a:buNone/>
            </a:pPr>
            <a:r>
              <a:rPr lang="hu-HU" dirty="0">
                <a:solidFill>
                  <a:schemeClr val="bg1"/>
                </a:solidFill>
                <a:hlinkClick r:id="rId8"/>
              </a:rPr>
              <a:t>https://nanoreview.ne</a:t>
            </a:r>
            <a:endParaRPr lang="hu-HU" dirty="0">
              <a:solidFill>
                <a:schemeClr val="bg1"/>
              </a:solidFill>
            </a:endParaRPr>
          </a:p>
          <a:p>
            <a:pPr marL="0" indent="0">
              <a:buNone/>
            </a:pPr>
            <a:r>
              <a:rPr lang="hu-HU" dirty="0">
                <a:solidFill>
                  <a:schemeClr val="bg1"/>
                </a:solidFill>
              </a:rPr>
              <a:t>https://arukereso.hu</a:t>
            </a:r>
          </a:p>
          <a:p>
            <a:pPr marL="0" indent="0">
              <a:lnSpc>
                <a:spcPct val="100000"/>
              </a:lnSpc>
              <a:buNone/>
            </a:pPr>
            <a:endParaRPr lang="hu-HU" dirty="0">
              <a:solidFill>
                <a:schemeClr val="bg1"/>
              </a:solidFill>
            </a:endParaRPr>
          </a:p>
        </p:txBody>
      </p:sp>
    </p:spTree>
    <p:extLst>
      <p:ext uri="{BB962C8B-B14F-4D97-AF65-F5344CB8AC3E}">
        <p14:creationId xmlns:p14="http://schemas.microsoft.com/office/powerpoint/2010/main" val="2377181046"/>
      </p:ext>
    </p:extLst>
  </p:cSld>
  <p:clrMapOvr>
    <a:masterClrMapping/>
  </p:clrMapOvr>
  <mc:AlternateContent xmlns:mc="http://schemas.openxmlformats.org/markup-compatibility/2006" xmlns:p14="http://schemas.microsoft.com/office/powerpoint/2010/main">
    <mc:Choice Requires="p14">
      <p:transition spd="slow" p14:dur="2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fade">
                                      <p:cBhvr>
                                        <p:cTn id="13" dur="1000"/>
                                        <p:tgtEl>
                                          <p:spTgt spid="3">
                                            <p:txEl>
                                              <p:pRg st="1" end="1"/>
                                            </p:txEl>
                                          </p:spTgt>
                                        </p:tgtEl>
                                      </p:cBhvr>
                                    </p:animEffect>
                                    <p:anim calcmode="lin" valueType="num">
                                      <p:cBhvr>
                                        <p:cTn id="14"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5"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1000"/>
                                        <p:tgtEl>
                                          <p:spTgt spid="3">
                                            <p:txEl>
                                              <p:pRg st="2" end="2"/>
                                            </p:txEl>
                                          </p:spTgt>
                                        </p:tgtEl>
                                      </p:cBhvr>
                                    </p:animEffect>
                                    <p:anim calcmode="lin" valueType="num">
                                      <p:cBhvr>
                                        <p:cTn id="20"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nodeType="after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Effect transition="in" filter="fade">
                                      <p:cBhvr>
                                        <p:cTn id="25" dur="1000"/>
                                        <p:tgtEl>
                                          <p:spTgt spid="3">
                                            <p:txEl>
                                              <p:pRg st="3" end="3"/>
                                            </p:txEl>
                                          </p:spTgt>
                                        </p:tgtEl>
                                      </p:cBhvr>
                                    </p:animEffect>
                                    <p:anim calcmode="lin" valueType="num">
                                      <p:cBhvr>
                                        <p:cTn id="26"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7"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par>
                          <p:cTn id="28" fill="hold">
                            <p:stCondLst>
                              <p:cond delay="4000"/>
                            </p:stCondLst>
                            <p:childTnLst>
                              <p:par>
                                <p:cTn id="29" presetID="42" presetClass="entr" presetSubtype="0" fill="hold" nodeType="after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Effect transition="in" filter="fade">
                                      <p:cBhvr>
                                        <p:cTn id="31" dur="1000"/>
                                        <p:tgtEl>
                                          <p:spTgt spid="3">
                                            <p:txEl>
                                              <p:pRg st="4" end="4"/>
                                            </p:txEl>
                                          </p:spTgt>
                                        </p:tgtEl>
                                      </p:cBhvr>
                                    </p:animEffect>
                                    <p:anim calcmode="lin" valueType="num">
                                      <p:cBhvr>
                                        <p:cTn id="32"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3"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par>
                          <p:cTn id="34" fill="hold">
                            <p:stCondLst>
                              <p:cond delay="5000"/>
                            </p:stCondLst>
                            <p:childTnLst>
                              <p:par>
                                <p:cTn id="35" presetID="42" presetClass="entr" presetSubtype="0" fill="hold" nodeType="after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Effect transition="in" filter="fade">
                                      <p:cBhvr>
                                        <p:cTn id="37" dur="1000"/>
                                        <p:tgtEl>
                                          <p:spTgt spid="3">
                                            <p:txEl>
                                              <p:pRg st="5" end="5"/>
                                            </p:txEl>
                                          </p:spTgt>
                                        </p:tgtEl>
                                      </p:cBhvr>
                                    </p:animEffect>
                                    <p:anim calcmode="lin" valueType="num">
                                      <p:cBhvr>
                                        <p:cTn id="38"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9"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par>
                          <p:cTn id="40" fill="hold">
                            <p:stCondLst>
                              <p:cond delay="6000"/>
                            </p:stCondLst>
                            <p:childTnLst>
                              <p:par>
                                <p:cTn id="41" presetID="42" presetClass="entr" presetSubtype="0" fill="hold" nodeType="after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Effect transition="in" filter="fade">
                                      <p:cBhvr>
                                        <p:cTn id="43" dur="1000"/>
                                        <p:tgtEl>
                                          <p:spTgt spid="3">
                                            <p:txEl>
                                              <p:pRg st="6" end="6"/>
                                            </p:txEl>
                                          </p:spTgt>
                                        </p:tgtEl>
                                      </p:cBhvr>
                                    </p:animEffect>
                                    <p:anim calcmode="lin" valueType="num">
                                      <p:cBhvr>
                                        <p:cTn id="44"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45"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par>
                          <p:cTn id="46" fill="hold">
                            <p:stCondLst>
                              <p:cond delay="7000"/>
                            </p:stCondLst>
                            <p:childTnLst>
                              <p:par>
                                <p:cTn id="47" presetID="42" presetClass="entr" presetSubtype="0" fill="hold" nodeType="after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Effect transition="in" filter="fade">
                                      <p:cBhvr>
                                        <p:cTn id="49" dur="1000"/>
                                        <p:tgtEl>
                                          <p:spTgt spid="3">
                                            <p:txEl>
                                              <p:pRg st="7" end="7"/>
                                            </p:txEl>
                                          </p:spTgt>
                                        </p:tgtEl>
                                      </p:cBhvr>
                                    </p:animEffect>
                                    <p:anim calcmode="lin" valueType="num">
                                      <p:cBhvr>
                                        <p:cTn id="50"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51"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par>
                          <p:cTn id="52" fill="hold">
                            <p:stCondLst>
                              <p:cond delay="8000"/>
                            </p:stCondLst>
                            <p:childTnLst>
                              <p:par>
                                <p:cTn id="53" presetID="42" presetClass="entr" presetSubtype="0" fill="hold" nodeType="afterEffect">
                                  <p:stCondLst>
                                    <p:cond delay="0"/>
                                  </p:stCondLst>
                                  <p:childTnLst>
                                    <p:set>
                                      <p:cBhvr>
                                        <p:cTn id="54" dur="1" fill="hold">
                                          <p:stCondLst>
                                            <p:cond delay="0"/>
                                          </p:stCondLst>
                                        </p:cTn>
                                        <p:tgtEl>
                                          <p:spTgt spid="3">
                                            <p:txEl>
                                              <p:pRg st="8" end="8"/>
                                            </p:txEl>
                                          </p:spTgt>
                                        </p:tgtEl>
                                        <p:attrNameLst>
                                          <p:attrName>style.visibility</p:attrName>
                                        </p:attrNameLst>
                                      </p:cBhvr>
                                      <p:to>
                                        <p:strVal val="visible"/>
                                      </p:to>
                                    </p:set>
                                    <p:animEffect transition="in" filter="fade">
                                      <p:cBhvr>
                                        <p:cTn id="55" dur="1000"/>
                                        <p:tgtEl>
                                          <p:spTgt spid="3">
                                            <p:txEl>
                                              <p:pRg st="8" end="8"/>
                                            </p:txEl>
                                          </p:spTgt>
                                        </p:tgtEl>
                                      </p:cBhvr>
                                    </p:animEffect>
                                    <p:anim calcmode="lin" valueType="num">
                                      <p:cBhvr>
                                        <p:cTn id="56"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57" dur="10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a:xfrm>
            <a:off x="838200" y="283238"/>
            <a:ext cx="10515600" cy="1325563"/>
          </a:xfrm>
        </p:spPr>
        <p:txBody>
          <a:bodyPr/>
          <a:lstStyle/>
          <a:p>
            <a:r>
              <a:rPr lang="hu-HU" dirty="0">
                <a:solidFill>
                  <a:schemeClr val="bg1"/>
                </a:solidFill>
                <a:latin typeface="Algerian" panose="04020705040A02060702" pitchFamily="82" charset="0"/>
              </a:rPr>
              <a:t>Mi a RAM?</a:t>
            </a:r>
          </a:p>
        </p:txBody>
      </p:sp>
      <p:sp>
        <p:nvSpPr>
          <p:cNvPr id="3" name="Tartalom helye 2"/>
          <p:cNvSpPr>
            <a:spLocks noGrp="1"/>
          </p:cNvSpPr>
          <p:nvPr>
            <p:ph idx="1"/>
          </p:nvPr>
        </p:nvSpPr>
        <p:spPr>
          <a:xfrm>
            <a:off x="838200" y="2030341"/>
            <a:ext cx="10515600" cy="3851844"/>
          </a:xfrm>
        </p:spPr>
        <p:txBody>
          <a:bodyPr/>
          <a:lstStyle/>
          <a:p>
            <a:pPr>
              <a:lnSpc>
                <a:spcPct val="100000"/>
              </a:lnSpc>
            </a:pPr>
            <a:r>
              <a:rPr lang="hu-HU" dirty="0">
                <a:solidFill>
                  <a:schemeClr val="bg1"/>
                </a:solidFill>
              </a:rPr>
              <a:t>A RAM (Random Access </a:t>
            </a:r>
            <a:r>
              <a:rPr lang="hu-HU" dirty="0" err="1">
                <a:solidFill>
                  <a:schemeClr val="bg1"/>
                </a:solidFill>
              </a:rPr>
              <a:t>Memory</a:t>
            </a:r>
            <a:r>
              <a:rPr lang="hu-HU" dirty="0">
                <a:solidFill>
                  <a:schemeClr val="bg1"/>
                </a:solidFill>
              </a:rPr>
              <a:t>) egy olyan típusú számítógépes memória, amely gyors és véletlenszerű hozzáférést biztosít az adatokhoz.</a:t>
            </a:r>
          </a:p>
          <a:p>
            <a:pPr>
              <a:lnSpc>
                <a:spcPct val="100000"/>
              </a:lnSpc>
            </a:pPr>
            <a:r>
              <a:rPr lang="hu-HU" dirty="0">
                <a:solidFill>
                  <a:schemeClr val="bg1"/>
                </a:solidFill>
              </a:rPr>
              <a:t>Ez a memória típus ideiglenes </a:t>
            </a:r>
            <a:r>
              <a:rPr lang="hu-HU" dirty="0" err="1">
                <a:solidFill>
                  <a:schemeClr val="bg1"/>
                </a:solidFill>
              </a:rPr>
              <a:t>tárolóhelyet</a:t>
            </a:r>
            <a:r>
              <a:rPr lang="hu-HU" dirty="0">
                <a:solidFill>
                  <a:schemeClr val="bg1"/>
                </a:solidFill>
              </a:rPr>
              <a:t> biztosít a futó alkalmazások számára.</a:t>
            </a:r>
          </a:p>
          <a:p>
            <a:pPr>
              <a:lnSpc>
                <a:spcPct val="100000"/>
              </a:lnSpc>
            </a:pPr>
            <a:r>
              <a:rPr lang="hu-HU" dirty="0">
                <a:solidFill>
                  <a:schemeClr val="bg1"/>
                </a:solidFill>
              </a:rPr>
              <a:t>A RAM kapacitása nagyban befolyásolja a számítógép teljesítményét, mivel a nagyobb RAM kapacitás lehetővé teszi több program futtatását és azok gyorsabb működését.</a:t>
            </a:r>
          </a:p>
          <a:p>
            <a:pPr marL="0" indent="0">
              <a:buNone/>
            </a:pPr>
            <a:endParaRPr lang="hu-HU" dirty="0"/>
          </a:p>
        </p:txBody>
      </p:sp>
    </p:spTree>
    <p:extLst>
      <p:ext uri="{BB962C8B-B14F-4D97-AF65-F5344CB8AC3E}">
        <p14:creationId xmlns:p14="http://schemas.microsoft.com/office/powerpoint/2010/main" val="3770592874"/>
      </p:ext>
    </p:extLst>
  </p:cSld>
  <p:clrMapOvr>
    <a:masterClrMapping/>
  </p:clrMapOvr>
  <mc:AlternateContent xmlns:mc="http://schemas.openxmlformats.org/markup-compatibility/2006" xmlns:p14="http://schemas.microsoft.com/office/powerpoint/2010/main">
    <mc:Choice Requires="p14">
      <p:transition spd="slow" p14:dur="2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fade">
                                      <p:cBhvr>
                                        <p:cTn id="13" dur="1000"/>
                                        <p:tgtEl>
                                          <p:spTgt spid="3">
                                            <p:txEl>
                                              <p:pRg st="1" end="1"/>
                                            </p:txEl>
                                          </p:spTgt>
                                        </p:tgtEl>
                                      </p:cBhvr>
                                    </p:animEffect>
                                    <p:anim calcmode="lin" valueType="num">
                                      <p:cBhvr>
                                        <p:cTn id="14"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5"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1000"/>
                                        <p:tgtEl>
                                          <p:spTgt spid="3">
                                            <p:txEl>
                                              <p:pRg st="2" end="2"/>
                                            </p:txEl>
                                          </p:spTgt>
                                        </p:tgtEl>
                                      </p:cBhvr>
                                    </p:animEffect>
                                    <p:anim calcmode="lin" valueType="num">
                                      <p:cBhvr>
                                        <p:cTn id="20"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a:xfrm>
            <a:off x="838200" y="283238"/>
            <a:ext cx="10515600" cy="1325563"/>
          </a:xfrm>
        </p:spPr>
        <p:txBody>
          <a:bodyPr/>
          <a:lstStyle/>
          <a:p>
            <a:r>
              <a:rPr lang="hu-HU" dirty="0">
                <a:solidFill>
                  <a:schemeClr val="bg1"/>
                </a:solidFill>
                <a:latin typeface="Algerian" panose="04020705040A02060702" pitchFamily="82" charset="0"/>
              </a:rPr>
              <a:t>RAM története</a:t>
            </a:r>
          </a:p>
        </p:txBody>
      </p:sp>
      <p:sp>
        <p:nvSpPr>
          <p:cNvPr id="3" name="Tartalom helye 2"/>
          <p:cNvSpPr>
            <a:spLocks noGrp="1"/>
          </p:cNvSpPr>
          <p:nvPr>
            <p:ph idx="1"/>
          </p:nvPr>
        </p:nvSpPr>
        <p:spPr>
          <a:xfrm>
            <a:off x="838200" y="2030340"/>
            <a:ext cx="10515600" cy="4136283"/>
          </a:xfrm>
        </p:spPr>
        <p:txBody>
          <a:bodyPr>
            <a:normAutofit fontScale="92500" lnSpcReduction="10000"/>
          </a:bodyPr>
          <a:lstStyle/>
          <a:p>
            <a:pPr>
              <a:lnSpc>
                <a:spcPct val="100000"/>
              </a:lnSpc>
            </a:pPr>
            <a:r>
              <a:rPr lang="hu-HU" dirty="0">
                <a:solidFill>
                  <a:schemeClr val="bg1"/>
                </a:solidFill>
              </a:rPr>
              <a:t>Régen mágnesszalagon tárolták az adatokat</a:t>
            </a:r>
          </a:p>
          <a:p>
            <a:pPr marL="0" indent="0">
              <a:lnSpc>
                <a:spcPct val="100000"/>
              </a:lnSpc>
              <a:buNone/>
            </a:pPr>
            <a:endParaRPr lang="hu-HU" dirty="0">
              <a:solidFill>
                <a:schemeClr val="bg1"/>
              </a:solidFill>
            </a:endParaRPr>
          </a:p>
          <a:p>
            <a:r>
              <a:rPr lang="hu-HU" dirty="0">
                <a:solidFill>
                  <a:schemeClr val="bg1"/>
                </a:solidFill>
              </a:rPr>
              <a:t>Az 1990-es években került bevezetésre az SDRAM. Az SDRAM már képes volt gyorsan, egyetlen adatsebességgel átvinni az adatokat. </a:t>
            </a:r>
          </a:p>
          <a:p>
            <a:pPr marL="0" indent="0">
              <a:buNone/>
            </a:pPr>
            <a:endParaRPr lang="hu-HU" dirty="0">
              <a:solidFill>
                <a:schemeClr val="bg1"/>
              </a:solidFill>
            </a:endParaRPr>
          </a:p>
          <a:p>
            <a:r>
              <a:rPr lang="hu-HU" dirty="0">
                <a:solidFill>
                  <a:schemeClr val="bg1"/>
                </a:solidFill>
              </a:rPr>
              <a:t>2000 körül lett kifejlesztve a dupla adatsebesség véletlen </a:t>
            </a:r>
            <a:r>
              <a:rPr lang="hu-HU" dirty="0" err="1">
                <a:solidFill>
                  <a:schemeClr val="bg1"/>
                </a:solidFill>
              </a:rPr>
              <a:t>hozzáférésű</a:t>
            </a:r>
            <a:r>
              <a:rPr lang="hu-HU" dirty="0">
                <a:solidFill>
                  <a:schemeClr val="bg1"/>
                </a:solidFill>
              </a:rPr>
              <a:t> memória (DDR RAM). </a:t>
            </a:r>
          </a:p>
          <a:p>
            <a:pPr marL="0" indent="0">
              <a:buNone/>
            </a:pPr>
            <a:endParaRPr lang="hu-HU" dirty="0">
              <a:solidFill>
                <a:schemeClr val="bg1"/>
              </a:solidFill>
            </a:endParaRPr>
          </a:p>
          <a:p>
            <a:r>
              <a:rPr lang="hu-HU" dirty="0">
                <a:solidFill>
                  <a:schemeClr val="bg1"/>
                </a:solidFill>
              </a:rPr>
              <a:t>A DDR RAM bevezetése megváltoztatta és meghatározta a memória piacát, ami a mai napig meghatározó.</a:t>
            </a:r>
          </a:p>
          <a:p>
            <a:pPr marL="0" indent="0">
              <a:buNone/>
            </a:pPr>
            <a:endParaRPr lang="hu-HU" dirty="0"/>
          </a:p>
        </p:txBody>
      </p:sp>
      <p:pic>
        <p:nvPicPr>
          <p:cNvPr id="7" name="Kép 6" descr="A képen elektronika, Elektrontechnika, Számítógép-alkatrész, Elektronikus alkatrész látható&#10;&#10;Automatikusan generált leírás">
            <a:extLst>
              <a:ext uri="{FF2B5EF4-FFF2-40B4-BE49-F238E27FC236}">
                <a16:creationId xmlns:a16="http://schemas.microsoft.com/office/drawing/2014/main" id="{45ED178D-3631-CEA5-2548-19DF7DDAA4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20342443">
            <a:off x="8684121" y="-424965"/>
            <a:ext cx="3073792" cy="3073792"/>
          </a:xfrm>
          <a:prstGeom prst="rect">
            <a:avLst/>
          </a:prstGeom>
        </p:spPr>
      </p:pic>
      <p:sp>
        <p:nvSpPr>
          <p:cNvPr id="8" name="Szövegdoboz 7">
            <a:extLst>
              <a:ext uri="{FF2B5EF4-FFF2-40B4-BE49-F238E27FC236}">
                <a16:creationId xmlns:a16="http://schemas.microsoft.com/office/drawing/2014/main" id="{7735918A-17A8-B998-2EBD-4DC913DA3486}"/>
              </a:ext>
            </a:extLst>
          </p:cNvPr>
          <p:cNvSpPr txBox="1"/>
          <p:nvPr/>
        </p:nvSpPr>
        <p:spPr>
          <a:xfrm>
            <a:off x="9404838" y="2030340"/>
            <a:ext cx="2468294" cy="369332"/>
          </a:xfrm>
          <a:prstGeom prst="rect">
            <a:avLst/>
          </a:prstGeom>
          <a:noFill/>
        </p:spPr>
        <p:txBody>
          <a:bodyPr wrap="square" rtlCol="0">
            <a:spAutoFit/>
          </a:bodyPr>
          <a:lstStyle/>
          <a:p>
            <a:r>
              <a:rPr lang="hu-HU" dirty="0">
                <a:solidFill>
                  <a:schemeClr val="bg1"/>
                </a:solidFill>
              </a:rPr>
              <a:t>1990: Apple MAC RAM</a:t>
            </a:r>
          </a:p>
        </p:txBody>
      </p:sp>
    </p:spTree>
    <p:extLst>
      <p:ext uri="{BB962C8B-B14F-4D97-AF65-F5344CB8AC3E}">
        <p14:creationId xmlns:p14="http://schemas.microsoft.com/office/powerpoint/2010/main" val="2113569218"/>
      </p:ext>
    </p:extLst>
  </p:cSld>
  <p:clrMapOvr>
    <a:masterClrMapping/>
  </p:clrMapOvr>
  <mc:AlternateContent xmlns:mc="http://schemas.openxmlformats.org/markup-compatibility/2006" xmlns:p14="http://schemas.microsoft.com/office/powerpoint/2010/main">
    <mc:Choice Requires="p14">
      <p:transition spd="slow" p14:dur="2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 calcmode="lin" valueType="num">
                                      <p:cBhvr additive="base">
                                        <p:cTn id="12" dur="5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3">
                                            <p:txEl>
                                              <p:pRg st="2" end="2"/>
                                            </p:txEl>
                                          </p:spTgt>
                                        </p:tgtEl>
                                        <p:attrNameLst>
                                          <p:attrName>ppt_y</p:attrName>
                                        </p:attrNameLst>
                                      </p:cBhvr>
                                      <p:tavLst>
                                        <p:tav tm="0">
                                          <p:val>
                                            <p:strVal val="#ppt_y"/>
                                          </p:val>
                                        </p:tav>
                                        <p:tav tm="100000">
                                          <p:val>
                                            <p:strVal val="#ppt_y"/>
                                          </p:val>
                                        </p:tav>
                                      </p:tavLst>
                                    </p:anim>
                                  </p:childTnLst>
                                </p:cTn>
                              </p:par>
                              <p:par>
                                <p:cTn id="14" presetID="2" presetClass="entr" presetSubtype="3"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 calcmode="lin" valueType="num">
                                      <p:cBhvr additive="base">
                                        <p:cTn id="16" dur="500" fill="hold"/>
                                        <p:tgtEl>
                                          <p:spTgt spid="7"/>
                                        </p:tgtEl>
                                        <p:attrNameLst>
                                          <p:attrName>ppt_x</p:attrName>
                                        </p:attrNameLst>
                                      </p:cBhvr>
                                      <p:tavLst>
                                        <p:tav tm="0">
                                          <p:val>
                                            <p:strVal val="1+#ppt_w/2"/>
                                          </p:val>
                                        </p:tav>
                                        <p:tav tm="100000">
                                          <p:val>
                                            <p:strVal val="#ppt_x"/>
                                          </p:val>
                                        </p:tav>
                                      </p:tavLst>
                                    </p:anim>
                                    <p:anim calcmode="lin" valueType="num">
                                      <p:cBhvr additive="base">
                                        <p:cTn id="17" dur="500" fill="hold"/>
                                        <p:tgtEl>
                                          <p:spTgt spid="7"/>
                                        </p:tgtEl>
                                        <p:attrNameLst>
                                          <p:attrName>ppt_y</p:attrName>
                                        </p:attrNameLst>
                                      </p:cBhvr>
                                      <p:tavLst>
                                        <p:tav tm="0">
                                          <p:val>
                                            <p:strVal val="0-#ppt_h/2"/>
                                          </p:val>
                                        </p:tav>
                                        <p:tav tm="100000">
                                          <p:val>
                                            <p:strVal val="#ppt_y"/>
                                          </p:val>
                                        </p:tav>
                                      </p:tavLst>
                                    </p:anim>
                                  </p:childTnLst>
                                </p:cTn>
                              </p:par>
                              <p:par>
                                <p:cTn id="18" presetID="2" presetClass="entr" presetSubtype="2" fill="hold" grpId="0" nodeType="withEffect">
                                  <p:stCondLst>
                                    <p:cond delay="0"/>
                                  </p:stCondLst>
                                  <p:childTnLst>
                                    <p:set>
                                      <p:cBhvr>
                                        <p:cTn id="19" dur="1" fill="hold">
                                          <p:stCondLst>
                                            <p:cond delay="0"/>
                                          </p:stCondLst>
                                        </p:cTn>
                                        <p:tgtEl>
                                          <p:spTgt spid="8"/>
                                        </p:tgtEl>
                                        <p:attrNameLst>
                                          <p:attrName>style.visibility</p:attrName>
                                        </p:attrNameLst>
                                      </p:cBhvr>
                                      <p:to>
                                        <p:strVal val="visible"/>
                                      </p:to>
                                    </p:set>
                                    <p:anim calcmode="lin" valueType="num">
                                      <p:cBhvr additive="base">
                                        <p:cTn id="20" dur="500" fill="hold"/>
                                        <p:tgtEl>
                                          <p:spTgt spid="8"/>
                                        </p:tgtEl>
                                        <p:attrNameLst>
                                          <p:attrName>ppt_x</p:attrName>
                                        </p:attrNameLst>
                                      </p:cBhvr>
                                      <p:tavLst>
                                        <p:tav tm="0">
                                          <p:val>
                                            <p:strVal val="1+#ppt_w/2"/>
                                          </p:val>
                                        </p:tav>
                                        <p:tav tm="100000">
                                          <p:val>
                                            <p:strVal val="#ppt_x"/>
                                          </p:val>
                                        </p:tav>
                                      </p:tavLst>
                                    </p:anim>
                                    <p:anim calcmode="lin" valueType="num">
                                      <p:cBhvr additive="base">
                                        <p:cTn id="21" dur="500" fill="hold"/>
                                        <p:tgtEl>
                                          <p:spTgt spid="8"/>
                                        </p:tgtEl>
                                        <p:attrNameLst>
                                          <p:attrName>ppt_y</p:attrName>
                                        </p:attrNameLst>
                                      </p:cBhvr>
                                      <p:tavLst>
                                        <p:tav tm="0">
                                          <p:val>
                                            <p:strVal val="#ppt_y"/>
                                          </p:val>
                                        </p:tav>
                                        <p:tav tm="100000">
                                          <p:val>
                                            <p:strVal val="#ppt_y"/>
                                          </p:val>
                                        </p:tav>
                                      </p:tavLst>
                                    </p:anim>
                                  </p:childTnLst>
                                </p:cTn>
                              </p:par>
                            </p:childTnLst>
                          </p:cTn>
                        </p:par>
                        <p:par>
                          <p:cTn id="22" fill="hold">
                            <p:stCondLst>
                              <p:cond delay="1000"/>
                            </p:stCondLst>
                            <p:childTnLst>
                              <p:par>
                                <p:cTn id="23" presetID="2" presetClass="entr" presetSubtype="8" fill="hold" nodeType="after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ppt_y"/>
                                          </p:val>
                                        </p:tav>
                                        <p:tav tm="100000">
                                          <p:val>
                                            <p:strVal val="#ppt_y"/>
                                          </p:val>
                                        </p:tav>
                                      </p:tavLst>
                                    </p:anim>
                                  </p:childTnLst>
                                </p:cTn>
                              </p:par>
                            </p:childTnLst>
                          </p:cTn>
                        </p:par>
                        <p:par>
                          <p:cTn id="27" fill="hold">
                            <p:stCondLst>
                              <p:cond delay="1500"/>
                            </p:stCondLst>
                            <p:childTnLst>
                              <p:par>
                                <p:cTn id="28" presetID="2" presetClass="entr" presetSubtype="8" fill="hold" nodeType="afterEffect">
                                  <p:stCondLst>
                                    <p:cond delay="0"/>
                                  </p:stCondLst>
                                  <p:childTnLst>
                                    <p:set>
                                      <p:cBhvr>
                                        <p:cTn id="29" dur="1" fill="hold">
                                          <p:stCondLst>
                                            <p:cond delay="0"/>
                                          </p:stCondLst>
                                        </p:cTn>
                                        <p:tgtEl>
                                          <p:spTgt spid="3">
                                            <p:txEl>
                                              <p:pRg st="6" end="6"/>
                                            </p:txEl>
                                          </p:spTgt>
                                        </p:tgtEl>
                                        <p:attrNameLst>
                                          <p:attrName>style.visibility</p:attrName>
                                        </p:attrNameLst>
                                      </p:cBhvr>
                                      <p:to>
                                        <p:strVal val="visible"/>
                                      </p:to>
                                    </p:set>
                                    <p:anim calcmode="lin" valueType="num">
                                      <p:cBhvr additive="base">
                                        <p:cTn id="30" dur="500" fill="hold"/>
                                        <p:tgtEl>
                                          <p:spTgt spid="3">
                                            <p:txEl>
                                              <p:pRg st="6" end="6"/>
                                            </p:txEl>
                                          </p:spTgt>
                                        </p:tgtEl>
                                        <p:attrNameLst>
                                          <p:attrName>ppt_x</p:attrName>
                                        </p:attrNameLst>
                                      </p:cBhvr>
                                      <p:tavLst>
                                        <p:tav tm="0">
                                          <p:val>
                                            <p:strVal val="0-#ppt_w/2"/>
                                          </p:val>
                                        </p:tav>
                                        <p:tav tm="100000">
                                          <p:val>
                                            <p:strVal val="#ppt_x"/>
                                          </p:val>
                                        </p:tav>
                                      </p:tavLst>
                                    </p:anim>
                                    <p:anim calcmode="lin" valueType="num">
                                      <p:cBhvr additive="base">
                                        <p:cTn id="31" dur="500" fill="hold"/>
                                        <p:tgtEl>
                                          <p:spTgt spid="3">
                                            <p:txEl>
                                              <p:pRg st="6" end="6"/>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a:xfrm>
            <a:off x="291721" y="474306"/>
            <a:ext cx="11608558" cy="1325563"/>
          </a:xfrm>
        </p:spPr>
        <p:txBody>
          <a:bodyPr/>
          <a:lstStyle/>
          <a:p>
            <a:r>
              <a:rPr lang="hu-HU" dirty="0">
                <a:solidFill>
                  <a:schemeClr val="bg1"/>
                </a:solidFill>
                <a:latin typeface="Algerian" panose="04020705040A02060702" pitchFamily="82" charset="0"/>
              </a:rPr>
              <a:t>Fontosabb félvezető memóriatípusok</a:t>
            </a:r>
          </a:p>
        </p:txBody>
      </p:sp>
      <p:sp>
        <p:nvSpPr>
          <p:cNvPr id="3" name="Tartalom helye 2"/>
          <p:cNvSpPr>
            <a:spLocks noGrp="1"/>
          </p:cNvSpPr>
          <p:nvPr>
            <p:ph idx="1"/>
          </p:nvPr>
        </p:nvSpPr>
        <p:spPr>
          <a:xfrm>
            <a:off x="838200" y="2084933"/>
            <a:ext cx="10515600" cy="3524298"/>
          </a:xfrm>
        </p:spPr>
        <p:txBody>
          <a:bodyPr>
            <a:normAutofit/>
          </a:bodyPr>
          <a:lstStyle/>
          <a:p>
            <a:pPr>
              <a:lnSpc>
                <a:spcPct val="100000"/>
              </a:lnSpc>
            </a:pPr>
            <a:r>
              <a:rPr lang="hu-HU" b="1" dirty="0">
                <a:solidFill>
                  <a:schemeClr val="bg1"/>
                </a:solidFill>
              </a:rPr>
              <a:t>ROM </a:t>
            </a:r>
            <a:r>
              <a:rPr lang="hu-HU" dirty="0">
                <a:solidFill>
                  <a:schemeClr val="bg1"/>
                </a:solidFill>
              </a:rPr>
              <a:t>(csak olvasható memória): Gyártó által beégetett adatot tartalmaz, amely nem módosítható.</a:t>
            </a:r>
          </a:p>
          <a:p>
            <a:pPr>
              <a:lnSpc>
                <a:spcPct val="100000"/>
              </a:lnSpc>
            </a:pPr>
            <a:r>
              <a:rPr lang="hu-HU" b="1" dirty="0">
                <a:solidFill>
                  <a:schemeClr val="bg1"/>
                </a:solidFill>
              </a:rPr>
              <a:t>PROM</a:t>
            </a:r>
            <a:r>
              <a:rPr lang="hu-HU" dirty="0">
                <a:solidFill>
                  <a:schemeClr val="bg1"/>
                </a:solidFill>
              </a:rPr>
              <a:t> (programozható ROM): Olyan memória, amely egyszer írható, de később nem módosítható.</a:t>
            </a:r>
          </a:p>
          <a:p>
            <a:pPr>
              <a:lnSpc>
                <a:spcPct val="100000"/>
              </a:lnSpc>
            </a:pPr>
            <a:r>
              <a:rPr lang="hu-HU" b="1" dirty="0">
                <a:solidFill>
                  <a:schemeClr val="bg1"/>
                </a:solidFill>
              </a:rPr>
              <a:t>EPROM</a:t>
            </a:r>
            <a:r>
              <a:rPr lang="hu-HU" dirty="0">
                <a:solidFill>
                  <a:schemeClr val="bg1"/>
                </a:solidFill>
              </a:rPr>
              <a:t> (törölhető PROM): Törölhető és többször újraírható;</a:t>
            </a:r>
          </a:p>
          <a:p>
            <a:pPr>
              <a:lnSpc>
                <a:spcPct val="100000"/>
              </a:lnSpc>
            </a:pPr>
            <a:r>
              <a:rPr lang="hu-HU" dirty="0">
                <a:solidFill>
                  <a:schemeClr val="bg1"/>
                </a:solidFill>
              </a:rPr>
              <a:t> </a:t>
            </a:r>
            <a:r>
              <a:rPr lang="hu-HU" b="1" dirty="0">
                <a:solidFill>
                  <a:schemeClr val="bg1"/>
                </a:solidFill>
              </a:rPr>
              <a:t>EEPROM</a:t>
            </a:r>
            <a:r>
              <a:rPr lang="hu-HU" dirty="0">
                <a:solidFill>
                  <a:schemeClr val="bg1"/>
                </a:solidFill>
              </a:rPr>
              <a:t> (elektronikusan törölhető PROM): Elektromos feszültséggel törölhető és újraírható. Ilyenek például a </a:t>
            </a:r>
            <a:r>
              <a:rPr lang="hu-HU" dirty="0" err="1">
                <a:solidFill>
                  <a:schemeClr val="bg1"/>
                </a:solidFill>
              </a:rPr>
              <a:t>Flash</a:t>
            </a:r>
            <a:r>
              <a:rPr lang="hu-HU" dirty="0">
                <a:solidFill>
                  <a:schemeClr val="bg1"/>
                </a:solidFill>
              </a:rPr>
              <a:t> memóriák is.</a:t>
            </a:r>
          </a:p>
        </p:txBody>
      </p:sp>
    </p:spTree>
    <p:extLst>
      <p:ext uri="{BB962C8B-B14F-4D97-AF65-F5344CB8AC3E}">
        <p14:creationId xmlns:p14="http://schemas.microsoft.com/office/powerpoint/2010/main" val="1084063932"/>
      </p:ext>
    </p:extLst>
  </p:cSld>
  <p:clrMapOvr>
    <a:masterClrMapping/>
  </p:clrMapOvr>
  <mc:AlternateContent xmlns:mc="http://schemas.openxmlformats.org/markup-compatibility/2006" xmlns:p14="http://schemas.microsoft.com/office/powerpoint/2010/main">
    <mc:Choice Requires="p14">
      <p:transition spd="slow" p14:dur="2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 calcmode="lin" valueType="num">
                                      <p:cBhvr additive="base">
                                        <p:cTn id="12"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additive="base">
                                        <p:cTn id="1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nodeType="after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 calcmode="lin" valueType="num">
                                      <p:cBhvr additive="base">
                                        <p:cTn id="22"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p:txBody>
          <a:bodyPr/>
          <a:lstStyle/>
          <a:p>
            <a:r>
              <a:rPr lang="hu-HU" dirty="0">
                <a:solidFill>
                  <a:schemeClr val="bg1"/>
                </a:solidFill>
                <a:latin typeface="Algerian" panose="04020705040A02060702" pitchFamily="82" charset="0"/>
              </a:rPr>
              <a:t>Memória típusok</a:t>
            </a:r>
          </a:p>
        </p:txBody>
      </p:sp>
      <p:sp>
        <p:nvSpPr>
          <p:cNvPr id="3" name="Tartalom helye 2"/>
          <p:cNvSpPr>
            <a:spLocks noGrp="1"/>
          </p:cNvSpPr>
          <p:nvPr>
            <p:ph idx="1"/>
          </p:nvPr>
        </p:nvSpPr>
        <p:spPr>
          <a:xfrm>
            <a:off x="838200" y="3494934"/>
            <a:ext cx="10515600" cy="1910034"/>
          </a:xfrm>
        </p:spPr>
        <p:txBody>
          <a:bodyPr/>
          <a:lstStyle/>
          <a:p>
            <a:r>
              <a:rPr lang="hu-HU" dirty="0">
                <a:solidFill>
                  <a:schemeClr val="bg1"/>
                </a:solidFill>
              </a:rPr>
              <a:t>A </a:t>
            </a:r>
            <a:r>
              <a:rPr lang="hu-HU" dirty="0" err="1">
                <a:solidFill>
                  <a:schemeClr val="bg1"/>
                </a:solidFill>
              </a:rPr>
              <a:t>legrégebbi</a:t>
            </a:r>
            <a:r>
              <a:rPr lang="hu-HU" dirty="0">
                <a:solidFill>
                  <a:schemeClr val="bg1"/>
                </a:solidFill>
              </a:rPr>
              <a:t> memória típus</a:t>
            </a:r>
          </a:p>
          <a:p>
            <a:r>
              <a:rPr lang="hu-HU" dirty="0">
                <a:solidFill>
                  <a:schemeClr val="bg1"/>
                </a:solidFill>
              </a:rPr>
              <a:t>Sorokra és oszlopokra van bontva </a:t>
            </a:r>
            <a:r>
              <a:rPr lang="hu-HU" i="1" dirty="0">
                <a:solidFill>
                  <a:schemeClr val="bg1"/>
                </a:solidFill>
              </a:rPr>
              <a:t>(sor és oszlopcím-</a:t>
            </a:r>
            <a:r>
              <a:rPr lang="hu-HU" i="1" dirty="0" err="1">
                <a:solidFill>
                  <a:schemeClr val="bg1"/>
                </a:solidFill>
              </a:rPr>
              <a:t>et</a:t>
            </a:r>
            <a:r>
              <a:rPr lang="hu-HU" i="1" dirty="0">
                <a:solidFill>
                  <a:schemeClr val="bg1"/>
                </a:solidFill>
              </a:rPr>
              <a:t> kell megadni az eléréshez)</a:t>
            </a:r>
          </a:p>
          <a:p>
            <a:endParaRPr lang="hu-HU" dirty="0"/>
          </a:p>
        </p:txBody>
      </p:sp>
      <p:sp>
        <p:nvSpPr>
          <p:cNvPr id="4" name="Szövegdoboz 3"/>
          <p:cNvSpPr txBox="1"/>
          <p:nvPr/>
        </p:nvSpPr>
        <p:spPr>
          <a:xfrm>
            <a:off x="1915222" y="2608877"/>
            <a:ext cx="8361556" cy="800219"/>
          </a:xfrm>
          <a:prstGeom prst="rect">
            <a:avLst/>
          </a:prstGeom>
          <a:noFill/>
        </p:spPr>
        <p:txBody>
          <a:bodyPr wrap="square" rtlCol="0">
            <a:spAutoFit/>
          </a:bodyPr>
          <a:lstStyle/>
          <a:p>
            <a:pPr algn="ctr"/>
            <a:r>
              <a:rPr lang="hu-HU" sz="2800" b="1" u="sng" dirty="0">
                <a:solidFill>
                  <a:schemeClr val="bg1"/>
                </a:solidFill>
              </a:rPr>
              <a:t>FPM</a:t>
            </a:r>
            <a:r>
              <a:rPr lang="hu-HU" sz="2800" b="1" dirty="0">
                <a:solidFill>
                  <a:schemeClr val="bg1"/>
                </a:solidFill>
              </a:rPr>
              <a:t> </a:t>
            </a:r>
            <a:r>
              <a:rPr lang="hu-HU" sz="2800" b="1" u="sng" dirty="0">
                <a:solidFill>
                  <a:schemeClr val="bg1"/>
                </a:solidFill>
              </a:rPr>
              <a:t>RAM</a:t>
            </a:r>
            <a:r>
              <a:rPr lang="hu-HU" sz="2800" b="1" dirty="0">
                <a:solidFill>
                  <a:schemeClr val="bg1"/>
                </a:solidFill>
              </a:rPr>
              <a:t> </a:t>
            </a:r>
            <a:r>
              <a:rPr lang="hu-HU" sz="2800" b="1" u="sng" dirty="0">
                <a:solidFill>
                  <a:schemeClr val="bg1"/>
                </a:solidFill>
              </a:rPr>
              <a:t>(</a:t>
            </a:r>
            <a:r>
              <a:rPr lang="hu-HU" sz="2800" b="1" u="sng" dirty="0" err="1">
                <a:solidFill>
                  <a:schemeClr val="bg1"/>
                </a:solidFill>
              </a:rPr>
              <a:t>Fast</a:t>
            </a:r>
            <a:r>
              <a:rPr lang="hu-HU" sz="2800" b="1" u="sng" dirty="0">
                <a:solidFill>
                  <a:schemeClr val="bg1"/>
                </a:solidFill>
              </a:rPr>
              <a:t> Page </a:t>
            </a:r>
            <a:r>
              <a:rPr lang="hu-HU" sz="2800" b="1" u="sng" dirty="0" err="1">
                <a:solidFill>
                  <a:schemeClr val="bg1"/>
                </a:solidFill>
              </a:rPr>
              <a:t>Model</a:t>
            </a:r>
            <a:r>
              <a:rPr lang="hu-HU" sz="2800" b="1" u="sng" dirty="0">
                <a:solidFill>
                  <a:schemeClr val="bg1"/>
                </a:solidFill>
              </a:rPr>
              <a:t>)</a:t>
            </a:r>
            <a:r>
              <a:rPr lang="hu-HU" sz="2800" u="sng" dirty="0">
                <a:solidFill>
                  <a:schemeClr val="bg1"/>
                </a:solidFill>
              </a:rPr>
              <a:t> </a:t>
            </a:r>
          </a:p>
          <a:p>
            <a:pPr algn="ctr"/>
            <a:endParaRPr lang="hu-HU" dirty="0">
              <a:solidFill>
                <a:schemeClr val="bg1"/>
              </a:solidFill>
            </a:endParaRPr>
          </a:p>
        </p:txBody>
      </p:sp>
    </p:spTree>
    <p:extLst>
      <p:ext uri="{BB962C8B-B14F-4D97-AF65-F5344CB8AC3E}">
        <p14:creationId xmlns:p14="http://schemas.microsoft.com/office/powerpoint/2010/main" val="2562855163"/>
      </p:ext>
    </p:extLst>
  </p:cSld>
  <p:clrMapOvr>
    <a:masterClrMapping/>
  </p:clrMapOvr>
  <mc:AlternateContent xmlns:mc="http://schemas.openxmlformats.org/markup-compatibility/2006" xmlns:p14="http://schemas.microsoft.com/office/powerpoint/2010/main">
    <mc:Choice Requires="p14">
      <p:transition spd="slow" p14:dur="2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 calcmode="lin" valueType="num">
                                      <p:cBhvr additive="base">
                                        <p:cTn id="12" dur="5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3">
                                            <p:txEl>
                                              <p:pRg st="1" end="1"/>
                                            </p:txEl>
                                          </p:spTgt>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nodeType="after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 calcmode="lin" valueType="num">
                                      <p:cBhvr additive="base">
                                        <p:cTn id="17"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18"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p:txBody>
          <a:bodyPr/>
          <a:lstStyle/>
          <a:p>
            <a:r>
              <a:rPr lang="hu-HU" dirty="0">
                <a:solidFill>
                  <a:schemeClr val="bg1"/>
                </a:solidFill>
                <a:latin typeface="Algerian" panose="04020705040A02060702" pitchFamily="82" charset="0"/>
              </a:rPr>
              <a:t>Memória típusok</a:t>
            </a:r>
          </a:p>
        </p:txBody>
      </p:sp>
      <p:sp>
        <p:nvSpPr>
          <p:cNvPr id="3" name="Tartalom helye 2"/>
          <p:cNvSpPr>
            <a:spLocks noGrp="1"/>
          </p:cNvSpPr>
          <p:nvPr>
            <p:ph idx="1"/>
          </p:nvPr>
        </p:nvSpPr>
        <p:spPr>
          <a:xfrm>
            <a:off x="838200" y="3494934"/>
            <a:ext cx="10515600" cy="1325562"/>
          </a:xfrm>
        </p:spPr>
        <p:txBody>
          <a:bodyPr/>
          <a:lstStyle/>
          <a:p>
            <a:r>
              <a:rPr lang="hu-HU" dirty="0">
                <a:solidFill>
                  <a:schemeClr val="bg1"/>
                </a:solidFill>
              </a:rPr>
              <a:t>Több ideig tárolódnak az adatok </a:t>
            </a:r>
            <a:r>
              <a:rPr lang="hu-HU" i="1" dirty="0">
                <a:solidFill>
                  <a:schemeClr val="bg1"/>
                </a:solidFill>
              </a:rPr>
              <a:t>(az FPM-</a:t>
            </a:r>
            <a:r>
              <a:rPr lang="hu-HU" i="1" dirty="0" err="1">
                <a:solidFill>
                  <a:schemeClr val="bg1"/>
                </a:solidFill>
              </a:rPr>
              <a:t>hez</a:t>
            </a:r>
            <a:r>
              <a:rPr lang="hu-HU" i="1" dirty="0">
                <a:solidFill>
                  <a:schemeClr val="bg1"/>
                </a:solidFill>
              </a:rPr>
              <a:t> képest)</a:t>
            </a:r>
          </a:p>
          <a:p>
            <a:r>
              <a:rPr lang="hu-HU" dirty="0">
                <a:solidFill>
                  <a:schemeClr val="bg1"/>
                </a:solidFill>
              </a:rPr>
              <a:t>Sebessége: általában 33 MHz </a:t>
            </a:r>
            <a:endParaRPr lang="hu-HU" i="1" dirty="0">
              <a:solidFill>
                <a:schemeClr val="bg1"/>
              </a:solidFill>
            </a:endParaRPr>
          </a:p>
          <a:p>
            <a:endParaRPr lang="hu-HU" dirty="0"/>
          </a:p>
        </p:txBody>
      </p:sp>
      <p:sp>
        <p:nvSpPr>
          <p:cNvPr id="4" name="Szövegdoboz 3"/>
          <p:cNvSpPr txBox="1"/>
          <p:nvPr/>
        </p:nvSpPr>
        <p:spPr>
          <a:xfrm>
            <a:off x="1915222" y="2608877"/>
            <a:ext cx="8361556" cy="800219"/>
          </a:xfrm>
          <a:prstGeom prst="rect">
            <a:avLst/>
          </a:prstGeom>
          <a:noFill/>
        </p:spPr>
        <p:txBody>
          <a:bodyPr wrap="square" rtlCol="0">
            <a:spAutoFit/>
          </a:bodyPr>
          <a:lstStyle/>
          <a:p>
            <a:pPr algn="ctr"/>
            <a:r>
              <a:rPr lang="hu-HU" sz="2800" b="1" u="sng" dirty="0">
                <a:solidFill>
                  <a:schemeClr val="bg1"/>
                </a:solidFill>
              </a:rPr>
              <a:t>EDO</a:t>
            </a:r>
            <a:r>
              <a:rPr lang="hu-HU" sz="2800" b="1" dirty="0">
                <a:solidFill>
                  <a:schemeClr val="bg1"/>
                </a:solidFill>
              </a:rPr>
              <a:t> </a:t>
            </a:r>
            <a:r>
              <a:rPr lang="hu-HU" sz="2800" b="1" u="sng" dirty="0">
                <a:solidFill>
                  <a:schemeClr val="bg1"/>
                </a:solidFill>
              </a:rPr>
              <a:t>RAM</a:t>
            </a:r>
            <a:r>
              <a:rPr lang="hu-HU" sz="2800" b="1" dirty="0">
                <a:solidFill>
                  <a:schemeClr val="bg1"/>
                </a:solidFill>
              </a:rPr>
              <a:t> </a:t>
            </a:r>
            <a:r>
              <a:rPr lang="hu-HU" sz="2800" b="1" u="sng" dirty="0">
                <a:solidFill>
                  <a:schemeClr val="bg1"/>
                </a:solidFill>
              </a:rPr>
              <a:t>(</a:t>
            </a:r>
            <a:r>
              <a:rPr lang="hu-HU" sz="2800" b="1" u="sng" dirty="0" err="1">
                <a:solidFill>
                  <a:schemeClr val="bg1"/>
                </a:solidFill>
              </a:rPr>
              <a:t>Extended</a:t>
            </a:r>
            <a:r>
              <a:rPr lang="hu-HU" sz="2800" b="1" u="sng" dirty="0">
                <a:solidFill>
                  <a:schemeClr val="bg1"/>
                </a:solidFill>
              </a:rPr>
              <a:t> Data Output)</a:t>
            </a:r>
            <a:r>
              <a:rPr lang="hu-HU" sz="2800" u="sng" dirty="0">
                <a:solidFill>
                  <a:schemeClr val="bg1"/>
                </a:solidFill>
              </a:rPr>
              <a:t> </a:t>
            </a:r>
          </a:p>
          <a:p>
            <a:pPr algn="ctr"/>
            <a:endParaRPr lang="hu-HU" dirty="0">
              <a:solidFill>
                <a:schemeClr val="bg1"/>
              </a:solidFill>
            </a:endParaRPr>
          </a:p>
        </p:txBody>
      </p:sp>
    </p:spTree>
    <p:extLst>
      <p:ext uri="{BB962C8B-B14F-4D97-AF65-F5344CB8AC3E}">
        <p14:creationId xmlns:p14="http://schemas.microsoft.com/office/powerpoint/2010/main" val="178911839"/>
      </p:ext>
    </p:extLst>
  </p:cSld>
  <p:clrMapOvr>
    <a:masterClrMapping/>
  </p:clrMapOvr>
  <mc:AlternateContent xmlns:mc="http://schemas.openxmlformats.org/markup-compatibility/2006" xmlns:p14="http://schemas.microsoft.com/office/powerpoint/2010/main">
    <mc:Choice Requires="p14">
      <p:transition spd="slow" p14:dur="2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 calcmode="lin" valueType="num">
                                      <p:cBhvr additive="base">
                                        <p:cTn id="12" dur="5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3">
                                            <p:txEl>
                                              <p:pRg st="1" end="1"/>
                                            </p:txEl>
                                          </p:spTgt>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nodeType="after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 calcmode="lin" valueType="num">
                                      <p:cBhvr additive="base">
                                        <p:cTn id="17"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18"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p:txBody>
          <a:bodyPr/>
          <a:lstStyle/>
          <a:p>
            <a:r>
              <a:rPr lang="hu-HU" dirty="0">
                <a:solidFill>
                  <a:schemeClr val="bg1"/>
                </a:solidFill>
                <a:latin typeface="Algerian" panose="04020705040A02060702" pitchFamily="82" charset="0"/>
              </a:rPr>
              <a:t>Memória típusok</a:t>
            </a:r>
          </a:p>
        </p:txBody>
      </p:sp>
      <p:sp>
        <p:nvSpPr>
          <p:cNvPr id="3" name="Tartalom helye 2"/>
          <p:cNvSpPr>
            <a:spLocks noGrp="1"/>
          </p:cNvSpPr>
          <p:nvPr>
            <p:ph idx="1"/>
          </p:nvPr>
        </p:nvSpPr>
        <p:spPr>
          <a:xfrm>
            <a:off x="838200" y="3494934"/>
            <a:ext cx="10515600" cy="1325562"/>
          </a:xfrm>
        </p:spPr>
        <p:txBody>
          <a:bodyPr/>
          <a:lstStyle/>
          <a:p>
            <a:r>
              <a:rPr lang="hu-HU" dirty="0">
                <a:solidFill>
                  <a:schemeClr val="bg1"/>
                </a:solidFill>
              </a:rPr>
              <a:t>Megduplázódott a sebessége a EDO-hoz képest</a:t>
            </a:r>
            <a:endParaRPr lang="hu-HU" i="1" dirty="0">
              <a:solidFill>
                <a:schemeClr val="bg1"/>
              </a:solidFill>
            </a:endParaRPr>
          </a:p>
          <a:p>
            <a:r>
              <a:rPr lang="hu-HU" dirty="0">
                <a:solidFill>
                  <a:schemeClr val="bg1"/>
                </a:solidFill>
              </a:rPr>
              <a:t>Sebessége: 66 MHz </a:t>
            </a:r>
            <a:endParaRPr lang="hu-HU" i="1" dirty="0">
              <a:solidFill>
                <a:schemeClr val="bg1"/>
              </a:solidFill>
            </a:endParaRPr>
          </a:p>
          <a:p>
            <a:endParaRPr lang="hu-HU" dirty="0"/>
          </a:p>
        </p:txBody>
      </p:sp>
      <p:sp>
        <p:nvSpPr>
          <p:cNvPr id="4" name="Szövegdoboz 3"/>
          <p:cNvSpPr txBox="1"/>
          <p:nvPr/>
        </p:nvSpPr>
        <p:spPr>
          <a:xfrm>
            <a:off x="1915222" y="2608877"/>
            <a:ext cx="8361556" cy="800219"/>
          </a:xfrm>
          <a:prstGeom prst="rect">
            <a:avLst/>
          </a:prstGeom>
          <a:noFill/>
        </p:spPr>
        <p:txBody>
          <a:bodyPr wrap="square" rtlCol="0">
            <a:spAutoFit/>
          </a:bodyPr>
          <a:lstStyle/>
          <a:p>
            <a:pPr algn="ctr"/>
            <a:r>
              <a:rPr lang="hu-HU" sz="2800" b="1" u="sng" dirty="0">
                <a:solidFill>
                  <a:schemeClr val="bg1"/>
                </a:solidFill>
              </a:rPr>
              <a:t>BEDO</a:t>
            </a:r>
            <a:r>
              <a:rPr lang="hu-HU" sz="2800" b="1" dirty="0">
                <a:solidFill>
                  <a:schemeClr val="bg1"/>
                </a:solidFill>
              </a:rPr>
              <a:t> </a:t>
            </a:r>
            <a:r>
              <a:rPr lang="hu-HU" sz="2800" b="1" u="sng" dirty="0">
                <a:solidFill>
                  <a:schemeClr val="bg1"/>
                </a:solidFill>
              </a:rPr>
              <a:t>RAM</a:t>
            </a:r>
            <a:r>
              <a:rPr lang="hu-HU" sz="2800" b="1" dirty="0">
                <a:solidFill>
                  <a:schemeClr val="bg1"/>
                </a:solidFill>
              </a:rPr>
              <a:t> </a:t>
            </a:r>
            <a:r>
              <a:rPr lang="hu-HU" sz="2800" b="1" u="sng" dirty="0">
                <a:solidFill>
                  <a:schemeClr val="bg1"/>
                </a:solidFill>
              </a:rPr>
              <a:t>(</a:t>
            </a:r>
            <a:r>
              <a:rPr lang="hu-HU" sz="2800" b="1" u="sng" dirty="0" err="1">
                <a:solidFill>
                  <a:schemeClr val="bg1"/>
                </a:solidFill>
              </a:rPr>
              <a:t>Burst</a:t>
            </a:r>
            <a:r>
              <a:rPr lang="hu-HU" sz="2800" b="1" u="sng" dirty="0">
                <a:solidFill>
                  <a:schemeClr val="bg1"/>
                </a:solidFill>
              </a:rPr>
              <a:t> </a:t>
            </a:r>
            <a:r>
              <a:rPr lang="hu-HU" sz="2800" b="1" u="sng" dirty="0" err="1">
                <a:solidFill>
                  <a:schemeClr val="bg1"/>
                </a:solidFill>
              </a:rPr>
              <a:t>Extended</a:t>
            </a:r>
            <a:r>
              <a:rPr lang="hu-HU" sz="2800" b="1" u="sng" dirty="0">
                <a:solidFill>
                  <a:schemeClr val="bg1"/>
                </a:solidFill>
              </a:rPr>
              <a:t> Data Output)</a:t>
            </a:r>
            <a:r>
              <a:rPr lang="hu-HU" sz="2800" u="sng" dirty="0">
                <a:solidFill>
                  <a:schemeClr val="bg1"/>
                </a:solidFill>
              </a:rPr>
              <a:t> </a:t>
            </a:r>
          </a:p>
          <a:p>
            <a:pPr algn="ctr"/>
            <a:endParaRPr lang="hu-HU" dirty="0">
              <a:solidFill>
                <a:schemeClr val="bg1"/>
              </a:solidFill>
            </a:endParaRPr>
          </a:p>
        </p:txBody>
      </p:sp>
    </p:spTree>
    <p:extLst>
      <p:ext uri="{BB962C8B-B14F-4D97-AF65-F5344CB8AC3E}">
        <p14:creationId xmlns:p14="http://schemas.microsoft.com/office/powerpoint/2010/main" val="983530853"/>
      </p:ext>
    </p:extLst>
  </p:cSld>
  <p:clrMapOvr>
    <a:masterClrMapping/>
  </p:clrMapOvr>
  <mc:AlternateContent xmlns:mc="http://schemas.openxmlformats.org/markup-compatibility/2006" xmlns:p14="http://schemas.microsoft.com/office/powerpoint/2010/main">
    <mc:Choice Requires="p14">
      <p:transition spd="slow" p14:dur="2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 calcmode="lin" valueType="num">
                                      <p:cBhvr additive="base">
                                        <p:cTn id="12" dur="5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3">
                                            <p:txEl>
                                              <p:pRg st="1" end="1"/>
                                            </p:txEl>
                                          </p:spTgt>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nodeType="after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 calcmode="lin" valueType="num">
                                      <p:cBhvr additive="base">
                                        <p:cTn id="17"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18"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téma">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téma">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419</TotalTime>
  <Words>1708</Words>
  <Application>Microsoft Office PowerPoint</Application>
  <PresentationFormat>Szélesvásznú</PresentationFormat>
  <Paragraphs>239</Paragraphs>
  <Slides>38</Slides>
  <Notes>12</Notes>
  <HiddenSlides>0</HiddenSlides>
  <MMClips>0</MMClips>
  <ScaleCrop>false</ScaleCrop>
  <HeadingPairs>
    <vt:vector size="6" baseType="variant">
      <vt:variant>
        <vt:lpstr>Használt betűtípusok</vt:lpstr>
      </vt:variant>
      <vt:variant>
        <vt:i4>7</vt:i4>
      </vt:variant>
      <vt:variant>
        <vt:lpstr>Téma</vt:lpstr>
      </vt:variant>
      <vt:variant>
        <vt:i4>1</vt:i4>
      </vt:variant>
      <vt:variant>
        <vt:lpstr>Diacímek</vt:lpstr>
      </vt:variant>
      <vt:variant>
        <vt:i4>38</vt:i4>
      </vt:variant>
    </vt:vector>
  </HeadingPairs>
  <TitlesOfParts>
    <vt:vector size="46" baseType="lpstr">
      <vt:lpstr>ADLaM Display</vt:lpstr>
      <vt:lpstr>Algerian</vt:lpstr>
      <vt:lpstr>Arial</vt:lpstr>
      <vt:lpstr>Bahnschrift</vt:lpstr>
      <vt:lpstr>Calibri</vt:lpstr>
      <vt:lpstr>Calibri Light</vt:lpstr>
      <vt:lpstr>Cooper Black</vt:lpstr>
      <vt:lpstr>Office-téma</vt:lpstr>
      <vt:lpstr>Processzorok és RAM(ok)</vt:lpstr>
      <vt:lpstr>RAM MEMÓRIA</vt:lpstr>
      <vt:lpstr>RAM FELTALÁLÓJA</vt:lpstr>
      <vt:lpstr>Mi a RAM?</vt:lpstr>
      <vt:lpstr>RAM története</vt:lpstr>
      <vt:lpstr>Fontosabb félvezető memóriatípusok</vt:lpstr>
      <vt:lpstr>Memória típusok</vt:lpstr>
      <vt:lpstr>Memória típusok</vt:lpstr>
      <vt:lpstr>Memória típusok</vt:lpstr>
      <vt:lpstr>Memória típusok</vt:lpstr>
      <vt:lpstr>Memória típusok</vt:lpstr>
      <vt:lpstr>Memória típusok</vt:lpstr>
      <vt:lpstr>Memória típusok</vt:lpstr>
      <vt:lpstr>Memória típusok</vt:lpstr>
      <vt:lpstr>Memória típusok</vt:lpstr>
      <vt:lpstr>Memória típusok</vt:lpstr>
      <vt:lpstr>Memória típusok</vt:lpstr>
      <vt:lpstr>Memória típusok</vt:lpstr>
      <vt:lpstr>Memória típusok</vt:lpstr>
      <vt:lpstr>PROCESSZOROK</vt:lpstr>
      <vt:lpstr>Mi az a processzor?</vt:lpstr>
      <vt:lpstr>CPU története</vt:lpstr>
      <vt:lpstr>PROCESSZOR RÉSZEI</vt:lpstr>
      <vt:lpstr>PROCESSZOR feladatai</vt:lpstr>
      <vt:lpstr>PROCESSZOR frekvencia</vt:lpstr>
      <vt:lpstr>PROCESSZOR mag</vt:lpstr>
      <vt:lpstr>Főbb processzor gyártók</vt:lpstr>
      <vt:lpstr>INTEL VS áemdé</vt:lpstr>
      <vt:lpstr>INTEL VS áemdé</vt:lpstr>
      <vt:lpstr>PowerPoint-bemutató</vt:lpstr>
      <vt:lpstr>Mobil processzorok</vt:lpstr>
      <vt:lpstr>Mobil processzorok</vt:lpstr>
      <vt:lpstr>Mobil processzorok</vt:lpstr>
      <vt:lpstr>Mobil processzorok</vt:lpstr>
      <vt:lpstr>PC PROCESSZOR FOGLALATOK</vt:lpstr>
      <vt:lpstr>PC Processzor vásárlás</vt:lpstr>
      <vt:lpstr>Köszönjük a figyelmet!</vt:lpstr>
      <vt:lpstr>Források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Processzorok és RAM(ok)</dc:title>
  <dc:creator>Simon Valentin Márk</dc:creator>
  <cp:lastModifiedBy>Simon Valentin Márk</cp:lastModifiedBy>
  <cp:revision>69</cp:revision>
  <dcterms:created xsi:type="dcterms:W3CDTF">2023-10-03T11:38:37Z</dcterms:created>
  <dcterms:modified xsi:type="dcterms:W3CDTF">2023-11-19T16:54:34Z</dcterms:modified>
</cp:coreProperties>
</file>